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93" r:id="rId3"/>
    <p:sldId id="259" r:id="rId4"/>
    <p:sldId id="257" r:id="rId5"/>
    <p:sldId id="258" r:id="rId6"/>
    <p:sldId id="268" r:id="rId7"/>
    <p:sldId id="269" r:id="rId8"/>
    <p:sldId id="294" r:id="rId9"/>
    <p:sldId id="295" r:id="rId10"/>
    <p:sldId id="264" r:id="rId11"/>
    <p:sldId id="265" r:id="rId12"/>
    <p:sldId id="297" r:id="rId13"/>
    <p:sldId id="296" r:id="rId14"/>
    <p:sldId id="270" r:id="rId15"/>
    <p:sldId id="271" r:id="rId16"/>
    <p:sldId id="290" r:id="rId17"/>
    <p:sldId id="291" r:id="rId18"/>
    <p:sldId id="307" r:id="rId19"/>
    <p:sldId id="308" r:id="rId20"/>
    <p:sldId id="278" r:id="rId21"/>
    <p:sldId id="299" r:id="rId22"/>
    <p:sldId id="300" r:id="rId23"/>
    <p:sldId id="298" r:id="rId24"/>
    <p:sldId id="302" r:id="rId25"/>
    <p:sldId id="301" r:id="rId26"/>
    <p:sldId id="304" r:id="rId27"/>
    <p:sldId id="305" r:id="rId28"/>
    <p:sldId id="306" r:id="rId29"/>
  </p:sldIdLst>
  <p:sldSz cx="12192000" cy="6858000"/>
  <p:notesSz cx="6797675" cy="9926638"/>
  <p:embeddedFontLst>
    <p:embeddedFont>
      <p:font typeface="Arial Unicode MS" panose="020B0604020202020204" pitchFamily="34" charset="-128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pertura" id="{8CD773DA-D9A3-457E-AB23-92BD9B89D14A}">
          <p14:sldIdLst>
            <p14:sldId id="256"/>
          </p14:sldIdLst>
        </p14:section>
        <p14:section name="Caratteristiche del bando" id="{832334FD-FD32-428D-BDDF-AD71999D4DF3}">
          <p14:sldIdLst>
            <p14:sldId id="293"/>
            <p14:sldId id="259"/>
            <p14:sldId id="257"/>
            <p14:sldId id="258"/>
            <p14:sldId id="268"/>
            <p14:sldId id="269"/>
            <p14:sldId id="294"/>
            <p14:sldId id="295"/>
            <p14:sldId id="264"/>
            <p14:sldId id="265"/>
            <p14:sldId id="297"/>
            <p14:sldId id="296"/>
          </p14:sldIdLst>
        </p14:section>
        <p14:section name="Ammissibilità e valutazione" id="{15630337-E94D-4A94-8CA6-6ED0403CB32B}">
          <p14:sldIdLst>
            <p14:sldId id="270"/>
            <p14:sldId id="271"/>
            <p14:sldId id="290"/>
            <p14:sldId id="291"/>
            <p14:sldId id="307"/>
            <p14:sldId id="308"/>
            <p14:sldId id="278"/>
            <p14:sldId id="299"/>
            <p14:sldId id="300"/>
            <p14:sldId id="298"/>
            <p14:sldId id="302"/>
            <p14:sldId id="301"/>
          </p14:sldIdLst>
        </p14:section>
        <p14:section name="Presentazione proposta" id="{ADE94E31-E594-49A1-95B3-D5B4801B356D}">
          <p14:sldIdLst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Benini" initials="MB" lastIdx="1" clrIdx="0">
    <p:extLst>
      <p:ext uri="{19B8F6BF-5375-455C-9EA6-DF929625EA0E}">
        <p15:presenceInfo xmlns:p15="http://schemas.microsoft.com/office/powerpoint/2012/main" userId="S-1-5-21-1868626224-2947847890-3360802906-11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184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5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32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381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449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43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80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003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679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515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518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22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521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468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33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398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137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08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607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922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58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15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36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16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48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48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33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25"/>
            <a:ext cx="5438139" cy="446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17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6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en-US" sz="1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iros.i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conibambini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iziative@conibambini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conibambini.org/faq/" TargetMode="External"/><Relationship Id="rId4" Type="http://schemas.openxmlformats.org/officeDocument/2006/relationships/hyperlink" Target="mailto:comunicazioni@chairos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812924"/>
            <a:ext cx="9144000" cy="16517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5400" b="1" i="0" u="none" strike="noStrike" cap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BANDO </a:t>
            </a:r>
            <a:br>
              <a:rPr lang="en-US" sz="5400" b="1" i="0" u="none" strike="noStrike" cap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5400" b="1" i="0" u="none" strike="noStrike" cap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 sz="5400" b="1" i="0" u="none" strike="noStrike" cap="none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Nuove</a:t>
            </a:r>
            <a:r>
              <a:rPr lang="en-US" sz="5400" b="1" i="0" u="none" strike="noStrike" cap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Generazioni</a:t>
            </a:r>
            <a:r>
              <a:rPr lang="en-US" sz="5400" b="1" i="0" u="none" strike="noStrike" cap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lang="en-US" sz="5400" b="1" i="0" u="none" strike="noStrike" cap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52837"/>
            <a:ext cx="9144000" cy="42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25000"/>
              <a:buFont typeface="Arial"/>
              <a:buNone/>
            </a:pPr>
            <a:r>
              <a:rPr lang="en-US" sz="2200" b="0" i="0" u="none" strike="noStrike" cap="none" dirty="0" err="1" smtClean="0">
                <a:solidFill>
                  <a:srgbClr val="3C3C3C"/>
                </a:solidFill>
                <a:latin typeface="Tahoma"/>
                <a:ea typeface="Tahoma"/>
                <a:cs typeface="Tahoma"/>
                <a:sym typeface="Tahoma"/>
              </a:rPr>
              <a:t>Fondo</a:t>
            </a:r>
            <a:r>
              <a:rPr lang="en-US" sz="2200" b="0" i="0" u="none" strike="noStrike" cap="none" dirty="0" smtClean="0">
                <a:solidFill>
                  <a:srgbClr val="3C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 b="0" i="0" u="none" strike="noStrike" cap="none" dirty="0">
                <a:solidFill>
                  <a:srgbClr val="3C3C3C"/>
                </a:solidFill>
                <a:latin typeface="Tahoma"/>
                <a:ea typeface="Tahoma"/>
                <a:cs typeface="Tahoma"/>
                <a:sym typeface="Tahoma"/>
              </a:rPr>
              <a:t>per il contrasto della povertà </a:t>
            </a:r>
            <a:r>
              <a:rPr lang="en-US" sz="2200" b="0" i="0" u="none" strike="noStrike" cap="none" dirty="0" err="1">
                <a:solidFill>
                  <a:srgbClr val="3C3C3C"/>
                </a:solidFill>
                <a:latin typeface="Tahoma"/>
                <a:ea typeface="Tahoma"/>
                <a:cs typeface="Tahoma"/>
                <a:sym typeface="Tahoma"/>
              </a:rPr>
              <a:t>educativa</a:t>
            </a:r>
            <a:r>
              <a:rPr lang="en-US" sz="2200" b="0" i="0" u="none" strike="noStrike" cap="none" dirty="0">
                <a:solidFill>
                  <a:srgbClr val="3C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 b="0" i="0" u="none" strike="noStrike" cap="none" dirty="0" err="1" smtClean="0">
                <a:solidFill>
                  <a:srgbClr val="3C3C3C"/>
                </a:solidFill>
                <a:latin typeface="Tahoma"/>
                <a:ea typeface="Tahoma"/>
                <a:cs typeface="Tahoma"/>
                <a:sym typeface="Tahoma"/>
              </a:rPr>
              <a:t>minorile</a:t>
            </a:r>
            <a:endParaRPr lang="en-US" sz="2200" b="0" i="0" u="none" strike="noStrike" cap="none" dirty="0">
              <a:solidFill>
                <a:srgbClr val="3C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strike="noStrike" cap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strike="noStrike" cap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47638"/>
            <a:ext cx="1422400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strike="noStrike" cap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strike="noStrike" cap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strike="noStrike" cap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32129" y="2421356"/>
            <a:ext cx="11609392" cy="2385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soggetto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responsabile (SR)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</a:t>
            </a:r>
            <a:r>
              <a:rPr lang="it-IT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l’unico soggetto legittimato a presentare un </a:t>
            </a:r>
            <a:r>
              <a:rPr lang="it-IT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deve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 un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 di Terzo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Settore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 si applicano le disposizioni contenute nella </a:t>
            </a:r>
            <a:r>
              <a:rPr lang="it-IT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L.106/2016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che non svolge attività in contrasto con le finalità del fondo;</a:t>
            </a:r>
          </a:p>
          <a:p>
            <a:pPr marL="342900" lvl="0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soggetto responsabile deve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avere la sede legale e/o operativa nell’area territoriale di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intervento;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data di pubblicazione del presente Bando, il soggetto responsabile deve essere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costituito, da almeno in due anni,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prevalenza da persone fisiche e/o da Enti di Terzo Settore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forma di atto pubblico o scrittura privata autenticata o registrata.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57812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97881" y="1625932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Caratteristiche</a:t>
            </a:r>
            <a:endParaRPr lang="it-IT" sz="3200" dirty="0">
              <a:solidFill>
                <a:srgbClr val="F28C0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cxnSp>
        <p:nvCxnSpPr>
          <p:cNvPr id="8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Responsabile (1)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Documento 9"/>
          <p:cNvSpPr/>
          <p:nvPr/>
        </p:nvSpPr>
        <p:spPr>
          <a:xfrm>
            <a:off x="733330" y="5177779"/>
            <a:ext cx="10746463" cy="53495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32129" y="5177779"/>
            <a:ext cx="11536964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n w="3175">
                  <a:noFill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</a:t>
            </a:r>
            <a:r>
              <a:rPr lang="it-IT" sz="2000" b="1" dirty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</a:t>
            </a:r>
            <a:r>
              <a:rPr lang="it-IT" sz="2000" b="1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istituti scolastici</a:t>
            </a:r>
            <a:r>
              <a:rPr lang="it-IT" sz="2000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u="sng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it-IT" sz="2000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possono presentare proposte in qualità di soggetti responsabili</a:t>
            </a:r>
            <a:endParaRPr lang="it-IT" sz="2000" dirty="0">
              <a:ln w="3175">
                <a:noFill/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cumento 9"/>
          <p:cNvSpPr/>
          <p:nvPr/>
        </p:nvSpPr>
        <p:spPr>
          <a:xfrm>
            <a:off x="1421394" y="5146219"/>
            <a:ext cx="9723422" cy="84187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49225" y="2456263"/>
            <a:ext cx="11891884" cy="1684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8775" lvl="1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ver </a:t>
            </a:r>
            <a:r>
              <a:rPr lang="it-IT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presentato </a:t>
            </a:r>
            <a:r>
              <a:rPr lang="it-IT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una sola proposta </a:t>
            </a:r>
            <a:r>
              <a:rPr lang="it-IT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 risposta al presente </a:t>
            </a:r>
            <a:r>
              <a:rPr lang="it-IT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Bando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pena l’inammissibilità di tutte le proposte presentate;</a:t>
            </a:r>
          </a:p>
          <a:p>
            <a:pPr marL="358775" lvl="1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it-IT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Non essere presente in altri progetti 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 qualità di partner nel presente Bando;</a:t>
            </a:r>
          </a:p>
          <a:p>
            <a:pPr marL="358775" lvl="1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</a:pPr>
            <a:r>
              <a:rPr lang="it-IT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Non </a:t>
            </a:r>
            <a:r>
              <a:rPr lang="it-IT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avere progetti già finanziati</a:t>
            </a: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nell’ambito </a:t>
            </a: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dei 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bandi </a:t>
            </a: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pubblicati nel 2016 da CON I 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BAMBINI</a:t>
            </a: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it-IT" sz="20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 qualità di soggetto </a:t>
            </a:r>
            <a:r>
              <a:rPr lang="it-IT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responsabile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it-IT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17472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20169" y="1551168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Regole di partecipazione</a:t>
            </a:r>
            <a:endParaRPr lang="it-IT" sz="3200" dirty="0">
              <a:solidFill>
                <a:srgbClr val="F28C0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cxnSp>
        <p:nvCxnSpPr>
          <p:cNvPr id="8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171"/>
          <p:cNvSpPr txBox="1">
            <a:spLocks/>
          </p:cNvSpPr>
          <p:nvPr/>
        </p:nvSpPr>
        <p:spPr>
          <a:xfrm>
            <a:off x="1059255" y="5087604"/>
            <a:ext cx="10148935" cy="84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58775" lvl="1" indent="-342900">
              <a:spcBef>
                <a:spcPts val="1000"/>
              </a:spcBef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r>
              <a:rPr lang="it-IT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NB:</a:t>
            </a:r>
            <a:r>
              <a:rPr lang="it-IT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 progetti presentati sul presente Bando da soggetti responsabili di un progetto a valere sul Bando Adolescenza 2016 saranno accolti con riserva fino alla pubblicazione degli esiti finali</a:t>
            </a:r>
            <a:r>
              <a:rPr lang="it-IT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it-IT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Soggetto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Responsabile (2)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30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3085" y="2517975"/>
            <a:ext cx="10214797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soggetti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partnership potranno appartenere al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Terzo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Settore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 regionali di istruzione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professionale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istituzioni pubbliche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università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ricerca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imprese</a:t>
            </a:r>
            <a:endParaRPr lang="it-IT" sz="2000" dirty="0">
              <a:ln w="31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Partnership (1)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97881" y="1625932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Caratteristiche</a:t>
            </a:r>
            <a:endParaRPr lang="it-IT" sz="3200" dirty="0">
              <a:solidFill>
                <a:srgbClr val="F28C0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cxnSp>
        <p:nvCxnSpPr>
          <p:cNvPr id="24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36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3017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08896" y="2413074"/>
            <a:ext cx="11516011" cy="2067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Ciascun 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 </a:t>
            </a:r>
            <a:r>
              <a:rPr lang="it-IT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potrà partecipare, pena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l’inammissibilità dei 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progetti in cui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presente,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altri progetti a valere sul presente Bando;</a:t>
            </a:r>
          </a:p>
          <a:p>
            <a:pPr marL="342900" lvl="0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20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amministrazioni locali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 </a:t>
            </a:r>
            <a:r>
              <a:rPr lang="it-IT" sz="20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università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 </a:t>
            </a:r>
            <a:r>
              <a:rPr lang="it-IT" sz="20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centri di ricerca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 partecipare a più di un progetto a valere sul presente </a:t>
            </a:r>
            <a:r>
              <a:rPr lang="it-IT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bando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it-IT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partecipazione di </a:t>
            </a:r>
            <a:r>
              <a:rPr lang="it-IT" sz="20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organizzazioni </a:t>
            </a:r>
            <a:r>
              <a:rPr lang="it-IT" sz="2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«profit</a:t>
            </a:r>
            <a:r>
              <a:rPr lang="it-IT" sz="20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dovrà mirare alla ricerca del profitto, ma all’apporto di competenze e risorse per la crescita e lo sviluppo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territorio </a:t>
            </a:r>
            <a:r>
              <a:rPr lang="it-IT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della 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società </a:t>
            </a:r>
            <a:r>
              <a:rPr lang="it-IT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locale</a:t>
            </a:r>
            <a:r>
              <a:rPr lang="it-IT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Partnership (2)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620169" y="1551168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Regole di partecipazione</a:t>
            </a:r>
            <a:endParaRPr lang="it-IT" sz="3200" dirty="0">
              <a:solidFill>
                <a:srgbClr val="F28C0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cxnSp>
        <p:nvCxnSpPr>
          <p:cNvPr id="26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Documento 8"/>
          <p:cNvSpPr/>
          <p:nvPr/>
        </p:nvSpPr>
        <p:spPr>
          <a:xfrm>
            <a:off x="642795" y="5146219"/>
            <a:ext cx="10963747" cy="84187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hape 171"/>
          <p:cNvSpPr txBox="1">
            <a:spLocks/>
          </p:cNvSpPr>
          <p:nvPr/>
        </p:nvSpPr>
        <p:spPr>
          <a:xfrm>
            <a:off x="684033" y="5181388"/>
            <a:ext cx="11516010" cy="84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58775" lvl="1" indent="-342900">
              <a:spcBef>
                <a:spcPts val="1000"/>
              </a:spcBef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NB</a:t>
            </a:r>
            <a:r>
              <a:rPr lang="it-IT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it-IT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Le due graduatorie A e B appartengono allo stesso Bando, pertanto non è ammissibile la partecipazione a più progetti anche se a valere su diverse graduatorie.</a:t>
            </a:r>
            <a:endParaRPr lang="it-IT" sz="2000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14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149225" y="5919214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24116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Principali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ammissibilità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(1)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5926" y="1750332"/>
            <a:ext cx="115341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presentazione</a:t>
            </a: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Invio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tramite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la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piattaforma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Chàiros,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entro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i termini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previsti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dal Bando,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completa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tutti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allegati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richiesti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5926" y="4015310"/>
            <a:ext cx="1153411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Presidio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territoriale</a:t>
            </a:r>
            <a:endParaRPr lang="en-US" sz="2000" b="1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Per la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graduatoria</a:t>
            </a:r>
            <a:r>
              <a:rPr lang="en-US" sz="2000" u="sng" dirty="0">
                <a:latin typeface="Tahoma"/>
                <a:ea typeface="Tahoma"/>
                <a:cs typeface="Tahoma"/>
                <a:sym typeface="Tahoma"/>
              </a:rPr>
              <a:t> 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presenza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sede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legale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operativa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) del SR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nella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regione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in cui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interviene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;</a:t>
            </a:r>
          </a:p>
          <a:p>
            <a:pPr marL="342900" lvl="0" indent="-342900" algn="just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Per la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graduatoria</a:t>
            </a:r>
            <a:r>
              <a:rPr lang="en-US" sz="2000" u="sng" dirty="0">
                <a:latin typeface="Tahoma"/>
                <a:ea typeface="Tahoma"/>
                <a:cs typeface="Tahoma"/>
                <a:sym typeface="Tahoma"/>
              </a:rPr>
              <a:t> B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presenza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sede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legale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operativa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di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almeno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uno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dei partner in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ciascuna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regioni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coinvolte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5926" y="2882821"/>
            <a:ext cx="115341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Caratteristiche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proposta</a:t>
            </a:r>
            <a:endParaRPr lang="en-US" sz="2000" b="1" dirty="0"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Rispetto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tutti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requisiti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relativi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partenariato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durata</a:t>
            </a:r>
            <a:r>
              <a:rPr lang="en-US" sz="2000" u="sng" dirty="0">
                <a:latin typeface="Tahoma"/>
                <a:ea typeface="Tahoma"/>
                <a:cs typeface="Tahoma"/>
                <a:sym typeface="Tahoma"/>
              </a:rPr>
              <a:t> dei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progetti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all’entità</a:t>
            </a:r>
            <a:r>
              <a:rPr lang="en-US" sz="2000" u="sng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u="sng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richiesto</a:t>
            </a:r>
            <a:r>
              <a:rPr lang="en-US" sz="2000" u="sng" dirty="0">
                <a:latin typeface="Tahoma"/>
                <a:ea typeface="Tahoma"/>
                <a:cs typeface="Tahoma"/>
                <a:sym typeface="Tahoma"/>
              </a:rPr>
              <a:t> e del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cofinanziamento</a:t>
            </a:r>
            <a:r>
              <a:rPr lang="en-US" sz="2000" u="sng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u="sng" dirty="0" err="1">
                <a:latin typeface="Tahoma"/>
                <a:ea typeface="Tahoma"/>
                <a:cs typeface="Tahoma"/>
                <a:sym typeface="Tahoma"/>
              </a:rPr>
              <a:t>apportato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lang="it-IT" sz="2000" dirty="0">
              <a:ln w="31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24116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7675" y="1603942"/>
            <a:ext cx="115341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Natura </a:t>
            </a: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attività</a:t>
            </a:r>
            <a:endParaRPr lang="en-US" sz="2000" b="1" dirty="0" smtClean="0"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non è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diretta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prevalentemente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ad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attività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ricerca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e studio e/o non è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orientata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richiedere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contributi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per la gestione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ordinaria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attività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del SR o di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uno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più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partner.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7675" y="2655246"/>
            <a:ext cx="115341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Acquisto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o costruzione </a:t>
            </a: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immobili</a:t>
            </a:r>
            <a:endParaRPr lang="en-US" sz="2000" b="1" dirty="0" smtClean="0"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richiede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contributi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finalizzati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all’acquisto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alla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costruzione di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infrastrutture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immobiliari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7675" y="3706550"/>
            <a:ext cx="115341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Riqualificazione</a:t>
            </a: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ristrutturazione</a:t>
            </a:r>
            <a:endParaRPr lang="en-US" sz="2000" b="1" dirty="0" smtClean="0"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proposta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prevede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riqualificazione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ristrutturazione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, in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percentuale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al 30% del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richiesto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(e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comunque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a 500.000€)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Principali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ammissibilità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(2)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7675" y="4757854"/>
            <a:ext cx="115341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impatto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Presenza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strategia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t-IT" sz="2000" dirty="0">
                <a:latin typeface="Tahoma"/>
                <a:ea typeface="Tahoma"/>
                <a:cs typeface="Tahoma"/>
              </a:rPr>
              <a:t>di impatto e di un soggetto specifico della partnership con comprovata </a:t>
            </a:r>
            <a:r>
              <a:rPr lang="it-IT" sz="2000" dirty="0" smtClean="0">
                <a:latin typeface="Tahoma"/>
                <a:ea typeface="Tahoma"/>
                <a:cs typeface="Tahoma"/>
              </a:rPr>
              <a:t>esperienza e competenza </a:t>
            </a:r>
            <a:r>
              <a:rPr lang="it-IT" sz="2000" dirty="0">
                <a:latin typeface="Tahoma"/>
                <a:ea typeface="Tahoma"/>
                <a:cs typeface="Tahoma"/>
              </a:rPr>
              <a:t>in tale </a:t>
            </a:r>
            <a:r>
              <a:rPr lang="it-IT" sz="2000" dirty="0" smtClean="0">
                <a:latin typeface="Tahoma"/>
                <a:ea typeface="Tahoma"/>
                <a:cs typeface="Tahoma"/>
              </a:rPr>
              <a:t>attività.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278646" y="1566163"/>
            <a:ext cx="11510127" cy="4167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Mancanza di uno o più documenti obbligatori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(punto 3.1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)</a:t>
            </a:r>
            <a:endParaRPr lang="it-IT" sz="20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u="sng" dirty="0" smtClean="0">
                <a:latin typeface="Tahoma" panose="020B0604030504040204" pitchFamily="34" charset="0"/>
                <a:ea typeface="Arial Unicode MS"/>
              </a:rPr>
              <a:t>Soggetto responsabile la cui forma giuridica non rientra tra quelle degli Enti di Terzo Settore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, cui si applicano le disposizioni previste dalla legge 106/2016, o la cui compagine sociale non è composta in prevalenza da persone fisiche o Enti di Terzo Settore (punto 2.1 b)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u="sng" dirty="0" smtClean="0">
                <a:latin typeface="Tahoma" panose="020B0604030504040204" pitchFamily="34" charset="0"/>
                <a:ea typeface="Arial Unicode MS"/>
              </a:rPr>
              <a:t>Mancata </a:t>
            </a: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previsione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, nel piano delle azioni, </a:t>
            </a: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di un'azione specifica di valutazione di impatto e/o di risorse specifiche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ad essa dedicate (punto 2.4.1 g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)</a:t>
            </a:r>
            <a:endParaRPr lang="it-IT" sz="20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Assenza nel partenariato di un soggetto competente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, distinto dal Soggetto Responsabile, </a:t>
            </a: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incaricato di effettuare la valutazione di impatto del progetto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(punti 1.4, 2.3 c, 2.4.1 g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)</a:t>
            </a:r>
            <a:endParaRPr lang="it-IT" sz="20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Insufficiente competenza ed esperienza del soggetto incaricato della valutazione di impatto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del progetto (punto 2.3 c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)</a:t>
            </a:r>
            <a:endParaRPr lang="it-IT" sz="2000" dirty="0">
              <a:latin typeface="Tahoma" panose="020B0604030504040204" pitchFamily="34" charset="0"/>
              <a:ea typeface="Arial Unicode MS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42872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Maggiori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casi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inammissibilità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(1)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94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453006" y="1728417"/>
            <a:ext cx="11335767" cy="2973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u="sng" dirty="0" smtClean="0">
                <a:latin typeface="Tahoma" panose="020B0604030504040204" pitchFamily="34" charset="0"/>
                <a:ea typeface="Arial Unicode MS"/>
              </a:rPr>
              <a:t>Richiesta </a:t>
            </a: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di contributi per l'acquisito e/o costruzione di infrastrutture fisiche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(punto 2.4.2. f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)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20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Gestione di una quota superiore al 50% del contributo richiesto da parte di uno dei soggetti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del partenariato (punto 2.4.1. c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)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20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latin typeface="Tahoma" panose="020B0604030504040204" pitchFamily="34" charset="0"/>
                <a:ea typeface="Arial Unicode MS"/>
              </a:rPr>
              <a:t>Indicazione di </a:t>
            </a: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spese finalizzate alla ristrutturazione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e/o adeguamento di immobili </a:t>
            </a:r>
            <a:r>
              <a:rPr lang="it-IT" sz="2000" u="sng" dirty="0">
                <a:latin typeface="Tahoma" panose="020B0604030504040204" pitchFamily="34" charset="0"/>
                <a:ea typeface="Arial Unicode MS"/>
              </a:rPr>
              <a:t>per un importo superiore al 30% del contributo richiesto</a:t>
            </a:r>
            <a:r>
              <a:rPr lang="it-IT" sz="2000" dirty="0">
                <a:latin typeface="Tahoma" panose="020B0604030504040204" pitchFamily="34" charset="0"/>
                <a:ea typeface="Arial Unicode MS"/>
              </a:rPr>
              <a:t> (punto 2.4.2. g</a:t>
            </a:r>
            <a:r>
              <a:rPr lang="it-IT" sz="2000" dirty="0" smtClean="0">
                <a:latin typeface="Tahoma" panose="020B0604030504040204" pitchFamily="34" charset="0"/>
                <a:ea typeface="Arial Unicode MS"/>
              </a:rPr>
              <a:t>)</a:t>
            </a:r>
            <a:endParaRPr lang="it-IT" sz="2000" dirty="0">
              <a:latin typeface="Tahoma" panose="020B0604030504040204" pitchFamily="34" charset="0"/>
              <a:ea typeface="Arial Unicode MS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2000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42872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Maggiori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casi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inammissibilità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(2)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927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149224" y="1862822"/>
            <a:ext cx="11677649" cy="3564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8775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Erogazioni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contributi finanziari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(finalizzati, ad esempio, al finanziamento di altri progetti o alla costituzione di imprese o altre organizzazioni);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Fatture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emesse da partner del progetto nei confronti del soggetto responsabile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 spese eventualmente sostenute dai partner del progetto andranno documentate con le stesse modalità previste per il soggetto responsabile;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Spese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sostenute da enti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(anche se consorziati o associati ai partner del progetto)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presenti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partenariato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richiesti per il finanziamento di attività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uno qualsiasi dei soggetti della partnership (ivi incluso il soggetto responsabile)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strettamente connesse alla realizzazione del progetto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quali ad esempio contributi per la gestione ordinaria delle attività usualmente svolte da uno qualsiasi dei soggetti della partnership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62718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Spese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ammissibili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(1)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2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444616" y="1720026"/>
            <a:ext cx="11414303" cy="38700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progettazione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la creazione di nuovi siti internet;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Oneri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finanziari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commissioni bancarie e ammortamenti;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struttura (es.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utenze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cancelleria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ufficio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...);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Qualsiasi costo che non dia luogo a un esborso monetario (quali, ad esempio,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valorizzazione del lavoro volontario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immobili messi a disposizione delle attività progettuali);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Spese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forfettarie o autocertificate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(tutte le spese sostenute devono essere dimostrate da appositi giustificativi di spesa quietanzati: buste paga, fatture, ricevute…);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finalizzate all’acquisto e/o alla costruzione di infrastrutture fisiche immobiliari;</a:t>
            </a:r>
          </a:p>
          <a:p>
            <a:pPr marL="358775" lvl="2" indent="-342900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la ristrutturazione di infrastrutture fisiche immobiliari che eccedano la percentuale massima prevista dal Bando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62718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Spese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non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ammissibili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(2)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909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12914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1790301" y="3747841"/>
            <a:ext cx="9370243" cy="2828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94375" y="3820899"/>
            <a:ext cx="291263" cy="1366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98449" y="3820898"/>
            <a:ext cx="291263" cy="1366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02523" y="3820899"/>
            <a:ext cx="291263" cy="1366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902840" y="328617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Apertura del Bando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96001" y="2557151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Settembre 2017</a:t>
            </a:r>
          </a:p>
          <a:p>
            <a:endParaRPr lang="it-IT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458255" y="2555040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Febbraio 2018</a:t>
            </a:r>
          </a:p>
          <a:p>
            <a:pPr algn="ctr"/>
            <a:r>
              <a:rPr lang="it-IT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 16:00</a:t>
            </a:r>
            <a:endParaRPr lang="it-IT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016628" y="3286463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Scadenza del Bando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Freccia circolare a destra 29"/>
          <p:cNvSpPr/>
          <p:nvPr/>
        </p:nvSpPr>
        <p:spPr>
          <a:xfrm rot="16200000">
            <a:off x="5495022" y="814064"/>
            <a:ext cx="1274687" cy="7707845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737723" y="4090675"/>
            <a:ext cx="478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delle proposte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un’</a:t>
            </a:r>
            <a:r>
              <a:rPr lang="it-IT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unica fase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Fasi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tempistiche</a:t>
            </a:r>
            <a:endParaRPr lang="en-US" sz="4000" dirty="0" smtClean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802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cumento 11"/>
          <p:cNvSpPr/>
          <p:nvPr/>
        </p:nvSpPr>
        <p:spPr>
          <a:xfrm>
            <a:off x="2126959" y="4995314"/>
            <a:ext cx="7822193" cy="906043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7" name="Shape 307"/>
          <p:cNvSpPr txBox="1"/>
          <p:nvPr/>
        </p:nvSpPr>
        <p:spPr>
          <a:xfrm>
            <a:off x="348792" y="1974291"/>
            <a:ext cx="11519554" cy="2244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liquidazione del contributo al soggetto responsabile avviene in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diversi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momenti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anticipo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all’avvio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 25%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assegnato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 </a:t>
            </a:r>
            <a:r>
              <a:rPr lang="en-US" sz="2000" b="1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acconti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due diverse </a:t>
            </a:r>
            <a:r>
              <a:rPr lang="en-US" sz="2000" b="0" i="1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tranche </a:t>
            </a:r>
            <a:r>
              <a:rPr lang="en-US" sz="2000" b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(1/3 e 2/3 del </a:t>
            </a:r>
            <a:r>
              <a:rPr lang="en-US" sz="2000" b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progetto</a:t>
            </a:r>
            <a:r>
              <a:rPr lang="en-US" sz="2000" b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</a:t>
            </a:r>
            <a:r>
              <a:rPr lang="en-US" sz="2000" b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pari</a:t>
            </a:r>
            <a:r>
              <a:rPr lang="en-US" sz="2000" b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rispettivamente</a:t>
            </a:r>
            <a:r>
              <a:rPr lang="en-US" sz="2000" b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25% e 30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% del </a:t>
            </a:r>
            <a:r>
              <a:rPr lang="en-US" sz="20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assegnato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AutoNum type="alphaLcParenR"/>
            </a:pPr>
            <a:r>
              <a:rPr lang="en-U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saldo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sulla base delle spese effettivamente sostenute 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quietanzate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49283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26959" y="4995314"/>
            <a:ext cx="7822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NB: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Tutte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spese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sostenute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devono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essere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dimostrate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appositi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giustificativi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spesa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quietanzati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buste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paga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fatture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ricevute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).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hape 93"/>
          <p:cNvSpPr txBox="1">
            <a:spLocks/>
          </p:cNvSpPr>
          <p:nvPr/>
        </p:nvSpPr>
        <p:spPr>
          <a:xfrm>
            <a:off x="1582733" y="287229"/>
            <a:ext cx="10206039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finanziamento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rendicontazione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3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24116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8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Principali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(1)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5926" y="2611285"/>
            <a:ext cx="11534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Essere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coerenti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con le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finalità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generali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ambiti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del Bando 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aderenti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bisogni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dei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contesti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su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cui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intervengono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5926" y="5016260"/>
            <a:ext cx="11534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Includere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strumenti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efficaci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monitoraggio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attività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realizzare</a:t>
            </a:r>
            <a:r>
              <a:rPr lang="en-US" sz="20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e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obiettivi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raggiungere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5926" y="4399268"/>
            <a:ext cx="115341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Presentare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indicazioni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adeguate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sulla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sostenibilità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continuità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realizzare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5926" y="3505277"/>
            <a:ext cx="11534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Coinvolgere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nella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partnership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competenze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ed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esperienze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adeguate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alla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realizzazione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proposti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it-IT" sz="2000" dirty="0">
              <a:ln w="31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" name="CasellaDiTesto 16"/>
          <p:cNvSpPr txBox="1"/>
          <p:nvPr/>
        </p:nvSpPr>
        <p:spPr>
          <a:xfrm>
            <a:off x="1692672" y="1625932"/>
            <a:ext cx="850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Le proposte progettuali selezionate dovranno:</a:t>
            </a:r>
            <a:endParaRPr lang="it-IT" sz="3200" dirty="0">
              <a:solidFill>
                <a:srgbClr val="F28C0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7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cumento 14"/>
          <p:cNvSpPr/>
          <p:nvPr/>
        </p:nvSpPr>
        <p:spPr>
          <a:xfrm>
            <a:off x="325926" y="4983345"/>
            <a:ext cx="11534114" cy="11182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8" name="Shape 22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24116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8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Principali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criteri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(2)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5926" y="2438806"/>
            <a:ext cx="11534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it-IT" sz="2000" dirty="0" smtClean="0">
                <a:latin typeface="Tahoma"/>
                <a:ea typeface="Tahoma"/>
                <a:cs typeface="Tahoma"/>
              </a:rPr>
              <a:t>Promuovere </a:t>
            </a:r>
            <a:r>
              <a:rPr lang="it-IT" sz="2000" dirty="0">
                <a:latin typeface="Tahoma"/>
                <a:ea typeface="Tahoma"/>
                <a:cs typeface="Tahoma"/>
              </a:rPr>
              <a:t>l’apprendimento di </a:t>
            </a:r>
            <a:r>
              <a:rPr lang="it-IT" sz="2000" b="1" dirty="0">
                <a:latin typeface="Tahoma"/>
                <a:ea typeface="Tahoma"/>
                <a:cs typeface="Tahoma"/>
              </a:rPr>
              <a:t>competenze cognitive </a:t>
            </a:r>
            <a:r>
              <a:rPr lang="it-IT" sz="2000" dirty="0">
                <a:latin typeface="Tahoma"/>
                <a:ea typeface="Tahoma"/>
                <a:cs typeface="Tahoma"/>
              </a:rPr>
              <a:t>(es. discipline STEM, competenze digitali) </a:t>
            </a:r>
            <a:r>
              <a:rPr lang="it-IT" sz="2000" b="1" dirty="0">
                <a:latin typeface="Tahoma"/>
                <a:ea typeface="Tahoma"/>
                <a:cs typeface="Tahoma"/>
              </a:rPr>
              <a:t>e non </a:t>
            </a:r>
            <a:r>
              <a:rPr lang="it-IT" sz="2000" dirty="0">
                <a:latin typeface="Tahoma"/>
                <a:ea typeface="Tahoma"/>
                <a:cs typeface="Tahoma"/>
              </a:rPr>
              <a:t>(es. competenze relazionali, pensiero innovativo e creativo</a:t>
            </a:r>
            <a:r>
              <a:rPr lang="it-IT" sz="2000" dirty="0" smtClean="0"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5926" y="3261609"/>
            <a:ext cx="11534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it-IT" sz="2000" dirty="0" smtClean="0">
                <a:latin typeface="Tahoma"/>
                <a:ea typeface="Tahoma"/>
                <a:cs typeface="Tahoma"/>
              </a:rPr>
              <a:t>Valorizzare </a:t>
            </a:r>
            <a:r>
              <a:rPr lang="it-IT" sz="2000" dirty="0">
                <a:latin typeface="Tahoma"/>
                <a:ea typeface="Tahoma"/>
                <a:cs typeface="Tahoma"/>
              </a:rPr>
              <a:t>il </a:t>
            </a:r>
            <a:r>
              <a:rPr lang="it-IT" sz="2000" b="1" dirty="0">
                <a:latin typeface="Tahoma"/>
                <a:ea typeface="Tahoma"/>
                <a:cs typeface="Tahoma"/>
              </a:rPr>
              <a:t>ruolo della scuola</a:t>
            </a:r>
            <a:r>
              <a:rPr lang="it-IT" sz="2000" dirty="0">
                <a:latin typeface="Tahoma"/>
                <a:ea typeface="Tahoma"/>
                <a:cs typeface="Tahoma"/>
              </a:rPr>
              <a:t> quale attore centrale della crescita dei minori e </a:t>
            </a:r>
            <a:r>
              <a:rPr lang="it-IT" sz="2000" dirty="0" smtClean="0">
                <a:latin typeface="Tahoma"/>
                <a:ea typeface="Tahoma"/>
                <a:cs typeface="Tahoma"/>
              </a:rPr>
              <a:t>favorire </a:t>
            </a:r>
            <a:r>
              <a:rPr lang="it-IT" sz="2000" dirty="0">
                <a:latin typeface="Tahoma"/>
                <a:ea typeface="Tahoma"/>
                <a:cs typeface="Tahoma"/>
              </a:rPr>
              <a:t>il </a:t>
            </a:r>
            <a:r>
              <a:rPr lang="it-IT" sz="2000" b="1" dirty="0">
                <a:latin typeface="Tahoma"/>
                <a:ea typeface="Tahoma"/>
                <a:cs typeface="Tahoma"/>
              </a:rPr>
              <a:t>coinvolgimento attivo delle famiglie</a:t>
            </a:r>
            <a:r>
              <a:rPr lang="it-IT" sz="2000" dirty="0">
                <a:latin typeface="Tahoma"/>
                <a:ea typeface="Tahoma"/>
                <a:cs typeface="Tahoma"/>
              </a:rPr>
              <a:t> nel processo </a:t>
            </a:r>
            <a:r>
              <a:rPr lang="it-IT" sz="2000" dirty="0" smtClean="0">
                <a:latin typeface="Tahoma"/>
                <a:ea typeface="Tahoma"/>
                <a:cs typeface="Tahoma"/>
              </a:rPr>
              <a:t>educativo.</a:t>
            </a:r>
            <a:endParaRPr lang="it-IT" sz="2000" dirty="0">
              <a:ln w="31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" name="CasellaDiTesto 16"/>
          <p:cNvSpPr txBox="1"/>
          <p:nvPr/>
        </p:nvSpPr>
        <p:spPr>
          <a:xfrm>
            <a:off x="1692672" y="1625932"/>
            <a:ext cx="850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Le proposte progettuali selezionate dovranno:</a:t>
            </a:r>
            <a:endParaRPr lang="it-IT" sz="3200" dirty="0">
              <a:solidFill>
                <a:srgbClr val="F28C0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5926" y="4983344"/>
            <a:ext cx="11534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it-IT" sz="20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NB: </a:t>
            </a:r>
            <a:r>
              <a:rPr lang="it-IT" sz="2000" u="sng" dirty="0" smtClean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Per la graduatoria </a:t>
            </a:r>
            <a:r>
              <a:rPr lang="it-IT" sz="2000" u="sng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B</a:t>
            </a:r>
            <a:r>
              <a:rPr lang="it-IT" sz="20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si privilegeranno quelle orientate </a:t>
            </a:r>
            <a:r>
              <a:rPr lang="it-IT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a modellizzare pratiche e metodologie innovative con potenziale di replicabilità in altri territori e con </a:t>
            </a:r>
            <a:r>
              <a:rPr lang="it-IT" sz="2000" u="sng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una chiara organicità e strategia nazionale</a:t>
            </a:r>
            <a:r>
              <a:rPr lang="it-IT" sz="2000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che vada oltre la mera giustapposizione di iniziative realizzate in differenti regioni.</a:t>
            </a:r>
          </a:p>
        </p:txBody>
      </p:sp>
      <p:cxnSp>
        <p:nvCxnSpPr>
          <p:cNvPr id="12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" name="CasellaDiTesto 12"/>
          <p:cNvSpPr txBox="1"/>
          <p:nvPr/>
        </p:nvSpPr>
        <p:spPr>
          <a:xfrm>
            <a:off x="325926" y="4068148"/>
            <a:ext cx="11534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Mostrare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  <a:sym typeface="Tahoma"/>
              </a:rPr>
              <a:t>elementi</a:t>
            </a:r>
            <a:r>
              <a:rPr lang="en-US" sz="2000" b="1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1" dirty="0" err="1" smtClean="0">
                <a:latin typeface="Tahoma"/>
                <a:ea typeface="Tahoma"/>
                <a:cs typeface="Tahoma"/>
                <a:sym typeface="Tahoma"/>
              </a:rPr>
              <a:t>innovatività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nelle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iniziative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intervenendo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inoltre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contesti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con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presenza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ampia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diffusa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fenomeno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che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si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intende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contrastare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lang="en-US" sz="2000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50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cumento 11"/>
          <p:cNvSpPr/>
          <p:nvPr/>
        </p:nvSpPr>
        <p:spPr>
          <a:xfrm>
            <a:off x="1439500" y="5051495"/>
            <a:ext cx="9325070" cy="906043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1439500" y="5015018"/>
            <a:ext cx="9325070" cy="7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NB: </a:t>
            </a:r>
            <a:r>
              <a:rPr lang="it-IT" alt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Nel caso in cui la partnership non riesca a identificare autonomamente tale soggetto, è predisposto su </a:t>
            </a:r>
            <a:r>
              <a:rPr lang="it-IT" altLang="it-IT" sz="2000" b="1" dirty="0">
                <a:solidFill>
                  <a:srgbClr val="F28C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www.conibambini.org</a:t>
            </a:r>
            <a:r>
              <a:rPr lang="it-IT" alt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 un elenco di soggetti idonei</a:t>
            </a:r>
            <a:endParaRPr lang="it-IT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 bwMode="auto">
          <a:xfrm>
            <a:off x="312234" y="1648763"/>
            <a:ext cx="11547835" cy="31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alt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Le proposte dovranno </a:t>
            </a:r>
            <a:r>
              <a:rPr lang="it-IT" alt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prevedere </a:t>
            </a:r>
            <a:r>
              <a:rPr lang="it-IT" sz="2000" b="1" dirty="0">
                <a:latin typeface="Tahoma" panose="020B0604030504040204" pitchFamily="34" charset="0"/>
                <a:cs typeface="Tahoma" panose="020B0604030504040204" pitchFamily="34" charset="0"/>
              </a:rPr>
              <a:t>una strategia di valutazione di </a:t>
            </a:r>
            <a:r>
              <a:rPr lang="it-IT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impatto 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 due anni dalla conclusione del progetto </a:t>
            </a: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000" b="1" dirty="0">
                <a:latin typeface="Tahoma" panose="020B0604030504040204" pitchFamily="34" charset="0"/>
                <a:cs typeface="Tahoma" panose="020B0604030504040204" pitchFamily="34" charset="0"/>
              </a:rPr>
              <a:t>un soggetto </a:t>
            </a:r>
            <a:r>
              <a:rPr lang="it-IT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specifico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t-IT" sz="20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 che non coincida con il soggetto responsabile o l’intera partnership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it-IT" sz="2000" b="1" dirty="0">
                <a:latin typeface="Tahoma" panose="020B0604030504040204" pitchFamily="34" charset="0"/>
                <a:cs typeface="Tahoma" panose="020B0604030504040204" pitchFamily="34" charset="0"/>
              </a:rPr>
              <a:t>comprovata esperienza e competenza </a:t>
            </a:r>
            <a:r>
              <a:rPr lang="it-IT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in tale attività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Ciascun ente valutatore può partecipare a </a:t>
            </a:r>
            <a:r>
              <a:rPr lang="it-IT" sz="2000" b="1" dirty="0">
                <a:latin typeface="Tahoma" panose="020B0604030504040204" pitchFamily="34" charset="0"/>
                <a:cs typeface="Tahoma" panose="020B0604030504040204" pitchFamily="34" charset="0"/>
              </a:rPr>
              <a:t>un massimo di 5 proposte </a:t>
            </a:r>
            <a:r>
              <a:rPr lang="it-IT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progettuali</a:t>
            </a: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it-IT" altLang="it-IT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arà </a:t>
            </a: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possibile destinare all’azione 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specifica:</a:t>
            </a:r>
          </a:p>
          <a:p>
            <a:pPr marL="89693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Graduatoria A, risorse fino a un massimo del 4% rispetto al contributo 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richiesto.</a:t>
            </a:r>
          </a:p>
          <a:p>
            <a:pPr marL="89693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Graduatoria B, 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risorse fino a un massimo del </a:t>
            </a: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2,5% 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rispetto al </a:t>
            </a:r>
            <a:r>
              <a:rPr lang="it-IT" sz="2000" dirty="0">
                <a:latin typeface="Tahoma" panose="020B0604030504040204" pitchFamily="34" charset="0"/>
                <a:cs typeface="Tahoma" panose="020B0604030504040204" pitchFamily="34" charset="0"/>
              </a:rPr>
              <a:t>contributo richiesto</a:t>
            </a:r>
            <a:r>
              <a:rPr 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9225" y="6157913"/>
            <a:ext cx="5183188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Soggetto attuatore del «Fondo per il contrasto della povertà educativa minorile»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Interamente partecipata dalla Fondazione CON IL SUD</a:t>
            </a:r>
          </a:p>
        </p:txBody>
      </p:sp>
      <p:pic>
        <p:nvPicPr>
          <p:cNvPr id="17413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30080"/>
            <a:ext cx="1433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034588" y="6219825"/>
            <a:ext cx="1754187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rgbClr val="F2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conibambini.</a:t>
            </a:r>
            <a:r>
              <a:rPr lang="it-IT" sz="1100" b="1" dirty="0">
                <a:solidFill>
                  <a:srgbClr val="F2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</a:t>
            </a:r>
            <a:endParaRPr lang="it-IT" sz="1100" b="1" dirty="0">
              <a:solidFill>
                <a:srgbClr val="F28C00"/>
              </a:solidFill>
              <a:latin typeface="+mn-lt"/>
            </a:endParaRPr>
          </a:p>
        </p:txBody>
      </p:sp>
      <p:sp>
        <p:nvSpPr>
          <p:cNvPr id="13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FOCUS: La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valutazione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impatto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54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03187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4444" y="1466841"/>
            <a:ext cx="11660863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 elementi favoriscono il coinvolgimento e l’allargamento della comunità educante?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una chiara strategia di coinvolgimento degli attori del processo educativo (es. scuole, enti di Terzo Settore</a:t>
            </a:r>
            <a:r>
              <a:rPr lang="it-IT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forme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auto-organizzazione di cittadini e genitori), orientata a stimolare ulteriori iniziative da parte dei soggetti della </a:t>
            </a:r>
            <a:r>
              <a:rPr lang="it-IT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comunità educante,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anche oltre la fine del progetto;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Valorizzazione del corpo insegnanti e degli operatori, attraverso attività formative e informative;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meccanismi finalizzati a creare una circolarità delle informazioni, creando nella comunità la consapevolezza della propria esistenza e rafforzandone l’identità stessa;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momenti di restituzione alla comunità, al fine di costruire «memoria».</a:t>
            </a:r>
          </a:p>
        </p:txBody>
      </p:sp>
      <p:cxnSp>
        <p:nvCxnSpPr>
          <p:cNvPr id="8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Documento 8"/>
          <p:cNvSpPr/>
          <p:nvPr/>
        </p:nvSpPr>
        <p:spPr>
          <a:xfrm>
            <a:off x="851026" y="5000571"/>
            <a:ext cx="10492966" cy="820807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ttotitolo 2"/>
          <p:cNvSpPr txBox="1">
            <a:spLocks/>
          </p:cNvSpPr>
          <p:nvPr/>
        </p:nvSpPr>
        <p:spPr bwMode="auto">
          <a:xfrm>
            <a:off x="851026" y="5009624"/>
            <a:ext cx="10492966" cy="63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buNone/>
            </a:pPr>
            <a:r>
              <a:rPr lang="it-IT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partecipazione degli attori della comunità educante all’interno delle attività proposte deve essere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attiva e mirata ad un allargamento oltre ai soggetti della partnership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sz="2000" dirty="0"/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FOCUS: La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comunità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educante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994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03187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4032" y="1469496"/>
            <a:ext cx="1151600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 elementi favoriscono la sostenibilità della proposta?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solida dal punto di vista economico-finanziario;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soggetti indispensabili per realizzare le attività e per la prosecuzione dei servizi attivati.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enti co-finanziatori credibili;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Presenza di differenti enti sostenitori e fonti di finanziamento;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Previsione di introiti da attività avviate durante la vita del progetto;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Previsione di una strategia chiara di sostenibilità delle attività, fin dalla presentazione della proposta progettuale.</a:t>
            </a: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FOCUS: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Sostenibilità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644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8229599" y="2031376"/>
            <a:ext cx="3642840" cy="3907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 proposte devono essere compilate e inviate esclusivamente online </a:t>
            </a:r>
            <a:endParaRPr lang="en-US" sz="2000" b="0" i="0" u="none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tramite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l'apposita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piattaforma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  <a:hlinkClick r:id="rId3"/>
              </a:rPr>
              <a:t>www.chairos.it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</a:p>
          <a:p>
            <a:pPr lvl="0" algn="ctr">
              <a:buClr>
                <a:schemeClr val="dk1"/>
              </a:buClr>
              <a:buSzPct val="25000"/>
            </a:pPr>
            <a:endParaRPr lang="en-US" sz="2000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È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possibile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aggiungere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la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piattaforma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anche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attraverso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il sito </a:t>
            </a:r>
            <a:r>
              <a:rPr lang="en-US" sz="2000" b="0" i="0" u="sng" dirty="0">
                <a:solidFill>
                  <a:schemeClr val="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4"/>
              </a:rPr>
              <a:t>www.conibambini.org</a:t>
            </a: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cliccando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nella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sezione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“Le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attività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”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</a:t>
            </a:r>
            <a:endParaRPr lang="en-US" sz="2000" b="0" i="0" u="none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“</a:t>
            </a:r>
            <a:r>
              <a:rPr lang="en-US" sz="20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</a:t>
            </a:r>
            <a:r>
              <a:rPr lang="en-US" sz="2000" b="1" i="0" u="none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resentazione</a:t>
            </a:r>
            <a:r>
              <a:rPr lang="en-US" sz="2000" b="1" i="0" u="none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1" i="0" u="none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progetti</a:t>
            </a:r>
            <a:r>
              <a:rPr lang="en-US" sz="2000" b="1" i="0" u="none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”</a:t>
            </a:r>
            <a:r>
              <a:rPr lang="en-US" sz="2000" i="0" u="non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sz="2000" b="0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138" y="2031378"/>
            <a:ext cx="7867461" cy="3907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29" name="Shape 32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19" y="186756"/>
            <a:ext cx="1438781" cy="1438781"/>
          </a:xfrm>
          <a:prstGeom prst="rect">
            <a:avLst/>
          </a:prstGeom>
        </p:spPr>
      </p:pic>
      <p:sp>
        <p:nvSpPr>
          <p:cNvPr id="9" name="Shape 246"/>
          <p:cNvSpPr txBox="1">
            <a:spLocks/>
          </p:cNvSpPr>
          <p:nvPr/>
        </p:nvSpPr>
        <p:spPr>
          <a:xfrm>
            <a:off x="658420" y="186755"/>
            <a:ext cx="11130353" cy="637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F28C00"/>
              </a:buClr>
              <a:buSzPct val="25000"/>
            </a:pP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Modalità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presentazione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658420" y="4976690"/>
            <a:ext cx="570368" cy="561667"/>
          </a:xfrm>
          <a:prstGeom prst="downArrow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7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8283921" y="2005604"/>
            <a:ext cx="3585172" cy="4009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poter accedere e utilizzare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piattaforma CHÀIROS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tutti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soggetti devono necessariamente registrarsi e creare un profilo utente, cliccando su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Registrati»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schermata iniziale. 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 aver effettuato la registrazione, sarà possibile effettuare l’accesso con le proprie credenziali cliccando su </a:t>
            </a:r>
            <a:r>
              <a:rPr lang="it-IT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«Accedi»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49283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13" y="2005604"/>
            <a:ext cx="7932108" cy="4009734"/>
          </a:xfrm>
          <a:prstGeom prst="rect">
            <a:avLst/>
          </a:prstGeom>
        </p:spPr>
      </p:pic>
      <p:sp>
        <p:nvSpPr>
          <p:cNvPr id="9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Iscrizione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alla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piattaforma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2028843" y="4180488"/>
            <a:ext cx="570368" cy="561667"/>
          </a:xfrm>
          <a:prstGeom prst="downArrow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3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348792" y="2249651"/>
            <a:ext cx="11519554" cy="19248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All’indirizzo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e-mail </a:t>
            </a:r>
            <a:r>
              <a:rPr lang="en-US" sz="2000" b="0" i="0" u="sng" dirty="0">
                <a:solidFill>
                  <a:schemeClr val="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3"/>
              </a:rPr>
              <a:t>iniziative@conibambini.org</a:t>
            </a: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per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quesiti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legati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al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bando</a:t>
            </a:r>
            <a:endParaRPr lang="en-US" sz="2000" b="0" i="0" u="none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All’indirizzo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e-mail 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  <a:hlinkClick r:id="rId4"/>
              </a:rPr>
              <a:t>comunicazioni@chairos.it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per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quesiti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legati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all’utilizzo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del </a:t>
            </a:r>
            <a:r>
              <a:rPr lang="en-US" sz="20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portale</a:t>
            </a:r>
            <a:r>
              <a:rPr lang="en-US" sz="20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Chàiros. </a:t>
            </a:r>
            <a:endParaRPr lang="en-US" sz="2000" b="0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Telefonicamente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al numero 06/40410100 (interno 1 – Attività Istituzionali)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it-IT" sz="2000" b="0" i="0" u="none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Ulteriori informazioni </a:t>
            </a:r>
            <a:r>
              <a:rPr lang="en-US" sz="20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saranno rese </a:t>
            </a:r>
            <a:r>
              <a:rPr lang="en-US" sz="20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disponibili su </a:t>
            </a:r>
            <a:r>
              <a:rPr lang="en-US" sz="2000" b="0" i="0" u="sng" dirty="0">
                <a:solidFill>
                  <a:schemeClr val="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5"/>
              </a:rPr>
              <a:t>http://www.conibambini.org/faq</a:t>
            </a:r>
            <a:r>
              <a:rPr lang="en-US" sz="2000" b="0" i="0" u="sng" dirty="0" smtClean="0">
                <a:solidFill>
                  <a:schemeClr val="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5"/>
              </a:rPr>
              <a:t>/</a:t>
            </a:r>
            <a:endParaRPr sz="2000" b="0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348792" y="1704974"/>
            <a:ext cx="11519554" cy="440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possibile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contattare gli uffici di </a:t>
            </a:r>
            <a:r>
              <a:rPr lang="en-US" sz="20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Impresa Sociale </a:t>
            </a:r>
            <a:r>
              <a:rPr lang="en-U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 I BAMBINI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225" y="161131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9" name="Shape 358"/>
          <p:cNvSpPr txBox="1"/>
          <p:nvPr/>
        </p:nvSpPr>
        <p:spPr>
          <a:xfrm>
            <a:off x="348792" y="5253322"/>
            <a:ext cx="11519554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Calibri"/>
              <a:buNone/>
            </a:pPr>
            <a:r>
              <a:rPr lang="en-US" sz="4000" b="0" i="0" u="none" dirty="0">
                <a:solidFill>
                  <a:srgbClr val="F2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…</a:t>
            </a:r>
            <a:r>
              <a:rPr lang="en-US" sz="4000" b="0" i="1" u="none" dirty="0">
                <a:solidFill>
                  <a:srgbClr val="F2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grazie per l’attenzione!</a:t>
            </a:r>
          </a:p>
        </p:txBody>
      </p:sp>
      <p:sp>
        <p:nvSpPr>
          <p:cNvPr id="10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Come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ricevere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supporto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334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48792" y="1790054"/>
            <a:ext cx="11510128" cy="34609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0170" indent="-90170" algn="just">
              <a:lnSpc>
                <a:spcPct val="150000"/>
              </a:lnSpc>
            </a:pP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Promuovere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benessere e la crescita armonica di 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minori nella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fascia di età 5-14 anni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particolare di quelli a rischio o in situazione di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vulnerabilità,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che vivono in aree e territori particolarmente svantaggiati, garantendo efficaci opportunità educative, sviluppando e rafforzando l’alleanza, le competenze, il lavoro e la capacità di innovazione dei soggetti che si assumono la responsabilità educativa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prevenendo precocemente varie forme di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disagio. 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23690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Obiettivo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Risorse</a:t>
            </a:r>
            <a:endParaRPr lang="en-US" sz="4000" b="0" i="0" u="none" strike="noStrike" cap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634877" y="1708310"/>
            <a:ext cx="6623049" cy="817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Fondo per il Contrasto della Povertà Educativa Minorile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39365" y="2526135"/>
            <a:ext cx="11538407" cy="199518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Calibri"/>
              </a:rPr>
              <a:t>B</a:t>
            </a:r>
            <a:r>
              <a:rPr lang="en-US" sz="2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ando </a:t>
            </a:r>
            <a:r>
              <a:rPr lang="it-IT" sz="2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«Nuove Generazioni»</a:t>
            </a:r>
            <a:endParaRPr sz="28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Fascia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età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5-14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Dotazione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finanziaria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2017: </a:t>
            </a:r>
            <a:r>
              <a:rPr lang="en-US" sz="2800" b="1" i="0" u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60 </a:t>
            </a:r>
            <a:r>
              <a:rPr lang="en-US" sz="28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milioni di euro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12914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cumento 12"/>
          <p:cNvSpPr/>
          <p:nvPr/>
        </p:nvSpPr>
        <p:spPr>
          <a:xfrm>
            <a:off x="1937442" y="4977724"/>
            <a:ext cx="8372626" cy="105188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Shape 104"/>
          <p:cNvSpPr txBox="1"/>
          <p:nvPr/>
        </p:nvSpPr>
        <p:spPr>
          <a:xfrm>
            <a:off x="320511" y="1995720"/>
            <a:ext cx="5011900" cy="25082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0" u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Graduatoria</a:t>
            </a:r>
            <a:r>
              <a:rPr lang="en-US" sz="2400" b="1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n-US" sz="8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Dotazione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pari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50% del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totale</a:t>
            </a:r>
            <a:endParaRPr lang="en-U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Localizzazione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sola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regione</a:t>
            </a:r>
            <a:endParaRPr lang="en-U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richiesto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250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mila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milione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 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euro.</a:t>
            </a:r>
            <a:endParaRPr lang="en-US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33973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037106" y="4975766"/>
            <a:ext cx="10076507" cy="5046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b="0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NB:</a:t>
            </a:r>
            <a:r>
              <a:rPr lang="en-US" sz="2400" b="0" i="0" u="none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24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Per la sola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graduatoria</a:t>
            </a:r>
            <a:r>
              <a:rPr lang="en-US" sz="2400" b="0" i="0" u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A, </a:t>
            </a:r>
            <a:r>
              <a:rPr lang="en-US" sz="2400" dirty="0" err="1" smtClean="0">
                <a:latin typeface="Tahoma"/>
                <a:ea typeface="Tahoma"/>
                <a:cs typeface="Tahoma"/>
                <a:sym typeface="Tahoma"/>
              </a:rPr>
              <a:t>sono</a:t>
            </a:r>
            <a:r>
              <a:rPr lang="en-US" sz="24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previste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u="sng" dirty="0">
                <a:latin typeface="Tahoma"/>
                <a:ea typeface="Tahoma"/>
                <a:cs typeface="Tahoma"/>
                <a:sym typeface="Tahoma"/>
              </a:rPr>
              <a:t>quote </a:t>
            </a:r>
            <a:r>
              <a:rPr lang="en-US" sz="2400" u="sng" dirty="0" err="1">
                <a:latin typeface="Tahoma"/>
                <a:ea typeface="Tahoma"/>
                <a:cs typeface="Tahoma"/>
                <a:sym typeface="Tahoma"/>
              </a:rPr>
              <a:t>minime</a:t>
            </a:r>
            <a:r>
              <a:rPr lang="en-US" sz="2400" u="sng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400" u="sng" dirty="0" err="1">
                <a:latin typeface="Tahoma"/>
                <a:ea typeface="Tahoma"/>
                <a:cs typeface="Tahoma"/>
                <a:sym typeface="Tahoma"/>
              </a:rPr>
              <a:t>destinazione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risorse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per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regione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gruppi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regioni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sz="2400" b="1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10" name="Shape 104"/>
          <p:cNvSpPr txBox="1"/>
          <p:nvPr/>
        </p:nvSpPr>
        <p:spPr>
          <a:xfrm>
            <a:off x="6075359" y="1995719"/>
            <a:ext cx="5038254" cy="25082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0" u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2400" b="1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Graduatoria</a:t>
            </a:r>
            <a:r>
              <a:rPr lang="en-US" sz="2400" b="1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lang="en-US" sz="2400" b="1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n-US" sz="8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Dotazione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pari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 50% del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totale</a:t>
            </a:r>
            <a:endParaRPr lang="en-U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Localizzazione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interventi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più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regioni</a:t>
            </a:r>
            <a:endParaRPr lang="en-U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richiesto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</a:t>
            </a:r>
            <a:r>
              <a:rPr lang="en-US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 </a:t>
            </a:r>
            <a:r>
              <a:rPr lang="en-US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lang="en-US" sz="2000" b="1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milioni</a:t>
            </a:r>
            <a:r>
              <a:rPr lang="en-US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 </a:t>
            </a: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euro.</a:t>
            </a:r>
            <a:endParaRPr lang="en-US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sz="2400" b="0" i="0" u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Graduatorie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1985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12" name="Shape 212"/>
          <p:cNvSpPr txBox="1"/>
          <p:nvPr/>
        </p:nvSpPr>
        <p:spPr>
          <a:xfrm>
            <a:off x="3940405" y="4755111"/>
            <a:ext cx="7908594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inferiore a 24 mesi e non superiore a </a:t>
            </a: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36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mesi</a:t>
            </a:r>
          </a:p>
        </p:txBody>
      </p:sp>
      <p:sp>
        <p:nvSpPr>
          <p:cNvPr id="13" name="Shape 213"/>
          <p:cNvSpPr txBox="1"/>
          <p:nvPr/>
        </p:nvSpPr>
        <p:spPr>
          <a:xfrm>
            <a:off x="362139" y="4749148"/>
            <a:ext cx="4119326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DURATA:</a:t>
            </a:r>
            <a:endParaRPr lang="en-US" sz="24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hape 214"/>
          <p:cNvSpPr txBox="1"/>
          <p:nvPr/>
        </p:nvSpPr>
        <p:spPr>
          <a:xfrm>
            <a:off x="3940404" y="2548593"/>
            <a:ext cx="7908593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superiore al </a:t>
            </a: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90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% 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 costo complessivo del progetto</a:t>
            </a:r>
          </a:p>
        </p:txBody>
      </p:sp>
      <p:sp>
        <p:nvSpPr>
          <p:cNvPr id="15" name="Shape 215"/>
          <p:cNvSpPr txBox="1"/>
          <p:nvPr/>
        </p:nvSpPr>
        <p:spPr>
          <a:xfrm>
            <a:off x="362139" y="2594169"/>
            <a:ext cx="37314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CONTRIBUTO:</a:t>
            </a:r>
            <a:endParaRPr lang="en-US" sz="24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216"/>
          <p:cNvSpPr txBox="1"/>
          <p:nvPr/>
        </p:nvSpPr>
        <p:spPr>
          <a:xfrm>
            <a:off x="362139" y="3671658"/>
            <a:ext cx="3731398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CO-FINANZIAMENTO: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7" name="Shape 217"/>
          <p:cNvSpPr txBox="1"/>
          <p:nvPr/>
        </p:nvSpPr>
        <p:spPr>
          <a:xfrm>
            <a:off x="3940403" y="3638462"/>
            <a:ext cx="7984503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quota di co-finanziamento monetario pari ad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almeno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10% 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 costo complessivo del progetto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351581" y="1566953"/>
            <a:ext cx="268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Graduatoria A</a:t>
            </a:r>
          </a:p>
        </p:txBody>
      </p:sp>
      <p:cxnSp>
        <p:nvCxnSpPr>
          <p:cNvPr id="22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" name="Shape 200"/>
          <p:cNvSpPr txBox="1">
            <a:spLocks/>
          </p:cNvSpPr>
          <p:nvPr/>
        </p:nvSpPr>
        <p:spPr>
          <a:xfrm>
            <a:off x="1582736" y="331449"/>
            <a:ext cx="10014753" cy="615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Caratteristiche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(1)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930977" y="4755111"/>
            <a:ext cx="791802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inferiore a 24 mesi e non superiore a 48 mesi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58218" y="4749148"/>
            <a:ext cx="3930977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DURATA:</a:t>
            </a:r>
            <a:endParaRPr lang="en-US" sz="24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930977" y="2548593"/>
            <a:ext cx="7858262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</a:t>
            </a:r>
            <a:r>
              <a:rPr lang="en-US" sz="2400" b="0" i="0" u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superiore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all’ </a:t>
            </a: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85% del costo complessivo del progetto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58219" y="2594169"/>
            <a:ext cx="3572758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CONTRIBUTO:</a:t>
            </a:r>
            <a:endParaRPr lang="en-US" sz="24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58219" y="3671658"/>
            <a:ext cx="3735318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CO-FINANZIAMENTO: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930977" y="3638462"/>
            <a:ext cx="8003357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quota di co-finanziamento monetario pari ad almeno 15% del costo complessivo del progetto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19855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15" name="Shape 200"/>
          <p:cNvSpPr txBox="1">
            <a:spLocks noGrp="1"/>
          </p:cNvSpPr>
          <p:nvPr>
            <p:ph type="ctrTitle"/>
          </p:nvPr>
        </p:nvSpPr>
        <p:spPr>
          <a:xfrm>
            <a:off x="1582736" y="331449"/>
            <a:ext cx="10014753" cy="615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b="0" i="0" u="none" strike="noStrike" cap="none" dirty="0" err="1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Caratteristiche</a:t>
            </a:r>
            <a:r>
              <a:rPr lang="en-US" sz="4000" b="0" i="0" u="none" strike="noStrike" cap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4000" b="0" i="0" u="none" strike="noStrike" cap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proposte</a:t>
            </a:r>
            <a:r>
              <a:rPr lang="en-US" sz="4000" b="0" i="0" u="none" strike="noStrike" cap="none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(2)</a:t>
            </a:r>
            <a:endParaRPr lang="en-US" sz="4000" b="0" i="0" u="none" strike="noStrike" cap="none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51581" y="1566953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Graduatoria </a:t>
            </a:r>
            <a:r>
              <a:rPr lang="it-IT" sz="32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Calibri"/>
              </a:rPr>
              <a:t>B</a:t>
            </a:r>
            <a:endParaRPr lang="it-IT" sz="3200" dirty="0">
              <a:solidFill>
                <a:srgbClr val="F28C0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cxnSp>
        <p:nvCxnSpPr>
          <p:cNvPr id="17" name="Shape 110"/>
          <p:cNvCxnSpPr/>
          <p:nvPr/>
        </p:nvCxnSpPr>
        <p:spPr>
          <a:xfrm rot="10800000" flipH="1">
            <a:off x="820633" y="2233982"/>
            <a:ext cx="9747249" cy="634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48431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15" name="Shape 214"/>
          <p:cNvSpPr txBox="1"/>
          <p:nvPr/>
        </p:nvSpPr>
        <p:spPr>
          <a:xfrm>
            <a:off x="1582734" y="1046685"/>
            <a:ext cx="9370337" cy="101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Prevenzione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dispersion</a:t>
            </a:r>
            <a:r>
              <a:rPr lang="it-IT" sz="2000" dirty="0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scolastica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contrasto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all’abbandono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214"/>
          <p:cNvSpPr txBox="1"/>
          <p:nvPr/>
        </p:nvSpPr>
        <p:spPr>
          <a:xfrm>
            <a:off x="1682322" y="1706241"/>
            <a:ext cx="9364630" cy="101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Rafforzamento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ruolo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scuola e di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tutti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gli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attori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processo</a:t>
            </a:r>
            <a:r>
              <a:rPr lang="en-US" sz="20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 smtClean="0">
                <a:latin typeface="Tahoma"/>
                <a:ea typeface="Tahoma"/>
                <a:cs typeface="Tahoma"/>
                <a:sym typeface="Tahoma"/>
              </a:rPr>
              <a:t>educativo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214"/>
          <p:cNvSpPr txBox="1"/>
          <p:nvPr/>
        </p:nvSpPr>
        <p:spPr>
          <a:xfrm>
            <a:off x="1779040" y="2342499"/>
            <a:ext cx="9381751" cy="101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Coinvolgimento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attivo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famiglie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servizi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educativi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sul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territorio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Ambiti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intervento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Shape 214"/>
          <p:cNvSpPr txBox="1"/>
          <p:nvPr/>
        </p:nvSpPr>
        <p:spPr>
          <a:xfrm>
            <a:off x="1887172" y="3073866"/>
            <a:ext cx="9370337" cy="101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Sviluppo del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senso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riappropriazione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degli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spazi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comuni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del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senso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cittadinanza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della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legalità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nei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minori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1988557" y="3765617"/>
            <a:ext cx="9376044" cy="101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Promozione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competenze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cognitive (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competenze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digitali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discipline STEM) e non (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ompetenze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relazionali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pensiero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creativo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) dei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minori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hape 214"/>
          <p:cNvSpPr txBox="1"/>
          <p:nvPr/>
        </p:nvSpPr>
        <p:spPr>
          <a:xfrm>
            <a:off x="2112141" y="4441491"/>
            <a:ext cx="9387458" cy="101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Potenziamento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riconoscimento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precoce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difficoltà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apprendimento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bisogni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educativi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speciali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dell’integrazione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minori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condizioni</a:t>
            </a:r>
            <a:r>
              <a:rPr lang="en-U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svantaggio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Shape 214"/>
          <p:cNvSpPr txBox="1"/>
          <p:nvPr/>
        </p:nvSpPr>
        <p:spPr>
          <a:xfrm>
            <a:off x="2225789" y="5117365"/>
            <a:ext cx="9387458" cy="101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Accompagnamento nelle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 di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passaggio: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scuola di infanzia alla scuola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primaria,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scuola primaria alla scuola secondaria di primo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 e dalla scuola secondaria di primo a quella di secondo grado.</a:t>
            </a:r>
            <a:endParaRPr lang="en-US" sz="200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242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13" grpId="0" animBg="1"/>
      <p:bldP spid="7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cumento 5"/>
          <p:cNvSpPr/>
          <p:nvPr/>
        </p:nvSpPr>
        <p:spPr>
          <a:xfrm>
            <a:off x="2589291" y="4977724"/>
            <a:ext cx="7193462" cy="931907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Shape 154"/>
          <p:cNvSpPr txBox="1"/>
          <p:nvPr/>
        </p:nvSpPr>
        <p:spPr>
          <a:xfrm>
            <a:off x="149225" y="6157912"/>
            <a:ext cx="5183186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Soggetto attuatore del «Fondo per il contrasto della povertà educativa minorile»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Tahoma"/>
              <a:buNone/>
            </a:pPr>
            <a:r>
              <a:rPr lang="en-US" sz="1100" b="0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Interamente partecipata dalla Fondazione CON IL SUD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40894"/>
            <a:ext cx="1433511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0034586" y="6219825"/>
            <a:ext cx="175418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C00"/>
              </a:buClr>
              <a:buSzPct val="25000"/>
              <a:buFont typeface="Tahoma"/>
              <a:buNone/>
            </a:pP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lang="en-US" sz="1100" b="1" i="0" u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conibambini.</a:t>
            </a:r>
            <a:r>
              <a:rPr lang="en-US" sz="1100" b="1" i="0" u="none" dirty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org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394230" y="1955548"/>
            <a:ext cx="937034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</a:t>
            </a: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almeno </a:t>
            </a:r>
            <a:r>
              <a:rPr lang="it-IT" sz="2000" u="sng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soggetti</a:t>
            </a: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 cui: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 un </a:t>
            </a:r>
            <a:r>
              <a:rPr lang="it-IT" sz="2000" b="1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 di Terzo Settore </a:t>
            </a: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(soggetto responsabile)</a:t>
            </a:r>
            <a:endParaRPr lang="it-IT" sz="2000" b="1" dirty="0" smtClean="0">
              <a:ln w="31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 un </a:t>
            </a:r>
            <a:r>
              <a:rPr lang="it-IT" sz="2000" b="1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istituto scolastico </a:t>
            </a: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Sistema Nazionale di Istruzione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it-IT" sz="2000" b="1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ente incaricato della valutazione di impatto</a:t>
            </a:r>
            <a:endParaRPr lang="it-IT" sz="2000" dirty="0">
              <a:ln w="31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reccia circolare a destra 2"/>
          <p:cNvSpPr/>
          <p:nvPr/>
        </p:nvSpPr>
        <p:spPr>
          <a:xfrm>
            <a:off x="793553" y="2427289"/>
            <a:ext cx="525101" cy="1511929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94230" y="3431386"/>
            <a:ext cx="937034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Soggetto Responsabile (SR) coordinerà i rapporti dell’intera partnership con l’impresa sociale CON I BAMBINI, </a:t>
            </a:r>
            <a:r>
              <a:rPr lang="it-IT" sz="2000" u="sng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anche per la rendicontazione delle spese</a:t>
            </a:r>
            <a:r>
              <a:rPr lang="it-IT" sz="2000" dirty="0" smtClean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2000" dirty="0">
              <a:ln w="3175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6864" y="4977724"/>
            <a:ext cx="735141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n w="3175">
                  <a:noFill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</a:t>
            </a:r>
            <a:r>
              <a:rPr lang="it-IT" sz="2000" b="1" dirty="0">
                <a:ln w="3175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u="sng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Nessun soggetto della partnership</a:t>
            </a:r>
            <a:r>
              <a:rPr lang="it-IT" sz="2000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potrà gestire una quota </a:t>
            </a:r>
            <a:r>
              <a:rPr lang="it-IT" sz="2000" b="1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superiore al 50%</a:t>
            </a:r>
            <a:r>
              <a:rPr lang="it-IT" sz="2000" dirty="0" smtClean="0">
                <a:ln w="3175"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contributo richiesto dalla proposta.</a:t>
            </a:r>
            <a:endParaRPr lang="it-IT" sz="2000" dirty="0">
              <a:ln w="3175">
                <a:noFill/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hape 93"/>
          <p:cNvSpPr txBox="1">
            <a:spLocks/>
          </p:cNvSpPr>
          <p:nvPr/>
        </p:nvSpPr>
        <p:spPr>
          <a:xfrm>
            <a:off x="1582734" y="287229"/>
            <a:ext cx="8727334" cy="60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F28C00"/>
              </a:buClr>
              <a:buSzPct val="25000"/>
              <a:buFont typeface="Tahoma"/>
              <a:buNone/>
            </a:pP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Requisiti</a:t>
            </a:r>
            <a:r>
              <a:rPr lang="en-US" sz="4000" dirty="0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 di </a:t>
            </a:r>
            <a:r>
              <a:rPr lang="en-US" sz="4000" dirty="0" err="1" smtClean="0">
                <a:solidFill>
                  <a:srgbClr val="F28C00"/>
                </a:solidFill>
                <a:latin typeface="Tahoma"/>
                <a:ea typeface="Tahoma"/>
                <a:cs typeface="Tahoma"/>
                <a:sym typeface="Tahoma"/>
              </a:rPr>
              <a:t>partecipazione</a:t>
            </a:r>
            <a:endParaRPr lang="en-US" sz="4000" dirty="0">
              <a:solidFill>
                <a:srgbClr val="F2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9" name="Shape 110"/>
          <p:cNvCxnSpPr/>
          <p:nvPr/>
        </p:nvCxnSpPr>
        <p:spPr>
          <a:xfrm flipV="1">
            <a:off x="1077362" y="4858787"/>
            <a:ext cx="10049347" cy="635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089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2916</Words>
  <Application>Microsoft Office PowerPoint</Application>
  <PresentationFormat>Widescreen</PresentationFormat>
  <Paragraphs>278</Paragraphs>
  <Slides>28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Wingdings</vt:lpstr>
      <vt:lpstr>Tahoma</vt:lpstr>
      <vt:lpstr>Calibri</vt:lpstr>
      <vt:lpstr>Symbol</vt:lpstr>
      <vt:lpstr>Tema di Office</vt:lpstr>
      <vt:lpstr>BANDO  “Nuove Generazioni”</vt:lpstr>
      <vt:lpstr>Presentazione standard di PowerPoint</vt:lpstr>
      <vt:lpstr>Presentazione standard di PowerPoint</vt:lpstr>
      <vt:lpstr> Risorse</vt:lpstr>
      <vt:lpstr>Presentazione standard di PowerPoint</vt:lpstr>
      <vt:lpstr>Presentazione standard di PowerPoint</vt:lpstr>
      <vt:lpstr>Caratteristiche delle proposte (2)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BANDI</dc:title>
  <dc:creator>Alessandro Martina</dc:creator>
  <cp:lastModifiedBy>08 FCRUP</cp:lastModifiedBy>
  <cp:revision>195</cp:revision>
  <cp:lastPrinted>2017-10-27T12:49:18Z</cp:lastPrinted>
  <dcterms:modified xsi:type="dcterms:W3CDTF">2017-11-27T12:22:26Z</dcterms:modified>
</cp:coreProperties>
</file>