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64"/>
  </p:notesMasterIdLst>
  <p:handoutMasterIdLst>
    <p:handoutMasterId r:id="rId65"/>
  </p:handoutMasterIdLst>
  <p:sldIdLst>
    <p:sldId id="256" r:id="rId2"/>
    <p:sldId id="354" r:id="rId3"/>
    <p:sldId id="355" r:id="rId4"/>
    <p:sldId id="356" r:id="rId5"/>
    <p:sldId id="380" r:id="rId6"/>
    <p:sldId id="357" r:id="rId7"/>
    <p:sldId id="358" r:id="rId8"/>
    <p:sldId id="313" r:id="rId9"/>
    <p:sldId id="314" r:id="rId10"/>
    <p:sldId id="327" r:id="rId11"/>
    <p:sldId id="363" r:id="rId12"/>
    <p:sldId id="364" r:id="rId13"/>
    <p:sldId id="365" r:id="rId14"/>
    <p:sldId id="366" r:id="rId15"/>
    <p:sldId id="367" r:id="rId16"/>
    <p:sldId id="368" r:id="rId17"/>
    <p:sldId id="369" r:id="rId18"/>
    <p:sldId id="376" r:id="rId19"/>
    <p:sldId id="372" r:id="rId20"/>
    <p:sldId id="370" r:id="rId21"/>
    <p:sldId id="259" r:id="rId22"/>
    <p:sldId id="293" r:id="rId23"/>
    <p:sldId id="257" r:id="rId24"/>
    <p:sldId id="258" r:id="rId25"/>
    <p:sldId id="374" r:id="rId26"/>
    <p:sldId id="268" r:id="rId27"/>
    <p:sldId id="269" r:id="rId28"/>
    <p:sldId id="264" r:id="rId29"/>
    <p:sldId id="309" r:id="rId30"/>
    <p:sldId id="312" r:id="rId31"/>
    <p:sldId id="298" r:id="rId32"/>
    <p:sldId id="308" r:id="rId33"/>
    <p:sldId id="304" r:id="rId34"/>
    <p:sldId id="305" r:id="rId35"/>
    <p:sldId id="377" r:id="rId36"/>
    <p:sldId id="378" r:id="rId37"/>
    <p:sldId id="379" r:id="rId38"/>
    <p:sldId id="310" r:id="rId39"/>
    <p:sldId id="339" r:id="rId40"/>
    <p:sldId id="341" r:id="rId41"/>
    <p:sldId id="336" r:id="rId42"/>
    <p:sldId id="342" r:id="rId43"/>
    <p:sldId id="343" r:id="rId44"/>
    <p:sldId id="345" r:id="rId45"/>
    <p:sldId id="346" r:id="rId46"/>
    <p:sldId id="348" r:id="rId47"/>
    <p:sldId id="349" r:id="rId48"/>
    <p:sldId id="350" r:id="rId49"/>
    <p:sldId id="351" r:id="rId50"/>
    <p:sldId id="306" r:id="rId51"/>
    <p:sldId id="352" r:id="rId52"/>
    <p:sldId id="328" r:id="rId53"/>
    <p:sldId id="329" r:id="rId54"/>
    <p:sldId id="330" r:id="rId55"/>
    <p:sldId id="332" r:id="rId56"/>
    <p:sldId id="333" r:id="rId57"/>
    <p:sldId id="334" r:id="rId58"/>
    <p:sldId id="322" r:id="rId59"/>
    <p:sldId id="323" r:id="rId60"/>
    <p:sldId id="324" r:id="rId61"/>
    <p:sldId id="326" r:id="rId62"/>
    <p:sldId id="375" r:id="rId63"/>
  </p:sldIdLst>
  <p:sldSz cx="12192000" cy="6858000"/>
  <p:notesSz cx="9926638" cy="6797675"/>
  <p:embeddedFontLst>
    <p:embeddedFont>
      <p:font typeface="Segoe UI" panose="020B0502040204020203"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Tahoma" panose="020B0604030504040204" pitchFamily="3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Apertura" id="{8CD773DA-D9A3-457E-AB23-92BD9B89D14A}">
          <p14:sldIdLst>
            <p14:sldId id="256"/>
            <p14:sldId id="354"/>
            <p14:sldId id="355"/>
            <p14:sldId id="356"/>
            <p14:sldId id="380"/>
            <p14:sldId id="357"/>
            <p14:sldId id="358"/>
            <p14:sldId id="313"/>
            <p14:sldId id="314"/>
            <p14:sldId id="327"/>
            <p14:sldId id="363"/>
            <p14:sldId id="364"/>
            <p14:sldId id="365"/>
            <p14:sldId id="366"/>
            <p14:sldId id="367"/>
            <p14:sldId id="368"/>
            <p14:sldId id="369"/>
            <p14:sldId id="376"/>
            <p14:sldId id="372"/>
            <p14:sldId id="370"/>
            <p14:sldId id="259"/>
            <p14:sldId id="293"/>
            <p14:sldId id="257"/>
            <p14:sldId id="258"/>
            <p14:sldId id="374"/>
            <p14:sldId id="268"/>
            <p14:sldId id="269"/>
            <p14:sldId id="264"/>
            <p14:sldId id="309"/>
            <p14:sldId id="312"/>
            <p14:sldId id="298"/>
            <p14:sldId id="308"/>
            <p14:sldId id="304"/>
            <p14:sldId id="305"/>
            <p14:sldId id="377"/>
            <p14:sldId id="378"/>
            <p14:sldId id="379"/>
            <p14:sldId id="310"/>
            <p14:sldId id="339"/>
            <p14:sldId id="341"/>
            <p14:sldId id="336"/>
            <p14:sldId id="342"/>
            <p14:sldId id="343"/>
            <p14:sldId id="345"/>
            <p14:sldId id="346"/>
            <p14:sldId id="348"/>
            <p14:sldId id="349"/>
            <p14:sldId id="350"/>
            <p14:sldId id="351"/>
            <p14:sldId id="306"/>
            <p14:sldId id="352"/>
            <p14:sldId id="328"/>
            <p14:sldId id="329"/>
            <p14:sldId id="330"/>
            <p14:sldId id="332"/>
            <p14:sldId id="333"/>
            <p14:sldId id="334"/>
            <p14:sldId id="322"/>
            <p14:sldId id="323"/>
            <p14:sldId id="324"/>
            <p14:sldId id="326"/>
            <p14:sldId id="3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Benini" initials="MB" lastIdx="1" clrIdx="0">
    <p:extLst>
      <p:ext uri="{19B8F6BF-5375-455C-9EA6-DF929625EA0E}">
        <p15:presenceInfo xmlns:p15="http://schemas.microsoft.com/office/powerpoint/2012/main" userId="S-1-5-21-1868626224-2947847890-3360802906-11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05" d="100"/>
          <a:sy n="105" d="100"/>
        </p:scale>
        <p:origin x="714"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22925" y="0"/>
            <a:ext cx="4302125" cy="341313"/>
          </a:xfrm>
          <a:prstGeom prst="rect">
            <a:avLst/>
          </a:prstGeom>
        </p:spPr>
        <p:txBody>
          <a:bodyPr vert="horz" lIns="91440" tIns="45720" rIns="91440" bIns="45720" rtlCol="0"/>
          <a:lstStyle>
            <a:lvl1pPr algn="r">
              <a:defRPr sz="1200"/>
            </a:lvl1pPr>
          </a:lstStyle>
          <a:p>
            <a:fld id="{5A16A22F-45E9-4CFF-8F83-BA345A542864}" type="datetimeFigureOut">
              <a:rPr lang="it-IT" smtClean="0"/>
              <a:t>12/11/2018</a:t>
            </a:fld>
            <a:endParaRPr lang="it-IT"/>
          </a:p>
        </p:txBody>
      </p:sp>
      <p:sp>
        <p:nvSpPr>
          <p:cNvPr id="4" name="Segnaposto piè di pagina 3"/>
          <p:cNvSpPr>
            <a:spLocks noGrp="1"/>
          </p:cNvSpPr>
          <p:nvPr>
            <p:ph type="ftr" sz="quarter" idx="2"/>
          </p:nvPr>
        </p:nvSpPr>
        <p:spPr>
          <a:xfrm>
            <a:off x="0" y="6456363"/>
            <a:ext cx="4302125" cy="34131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22925" y="6456363"/>
            <a:ext cx="4302125" cy="341312"/>
          </a:xfrm>
          <a:prstGeom prst="rect">
            <a:avLst/>
          </a:prstGeom>
        </p:spPr>
        <p:txBody>
          <a:bodyPr vert="horz" lIns="91440" tIns="45720" rIns="91440" bIns="45720" rtlCol="0" anchor="b"/>
          <a:lstStyle>
            <a:lvl1pPr algn="r">
              <a:defRPr sz="1200"/>
            </a:lvl1pPr>
          </a:lstStyle>
          <a:p>
            <a:fld id="{5BC71986-74CB-46FF-AEC1-762754C7D3C5}" type="slidenum">
              <a:rPr lang="it-IT" smtClean="0"/>
              <a:t>‹N›</a:t>
            </a:fld>
            <a:endParaRPr lang="it-IT"/>
          </a:p>
        </p:txBody>
      </p:sp>
    </p:spTree>
    <p:extLst>
      <p:ext uri="{BB962C8B-B14F-4D97-AF65-F5344CB8AC3E}">
        <p14:creationId xmlns:p14="http://schemas.microsoft.com/office/powerpoint/2010/main" val="3443653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036300" y="3590925"/>
            <a:ext cx="31913513" cy="17951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83934" y="22736673"/>
            <a:ext cx="7871455" cy="21540071"/>
          </a:xfrm>
          <a:prstGeom prst="rect">
            <a:avLst/>
          </a:prstGeom>
          <a:noFill/>
          <a:ln>
            <a:noFill/>
          </a:ln>
        </p:spPr>
        <p:txBody>
          <a:bodyPr lIns="185602" tIns="185602" rIns="185602" bIns="18560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6891842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hairos.it/"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conibambini.org/"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82" name="Shape 8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90000"/>
              </a:lnSpc>
              <a:spcBef>
                <a:spcPts val="2030"/>
              </a:spcBef>
              <a:spcAft>
                <a:spcPct val="0"/>
              </a:spcAft>
            </a:pPr>
            <a:r>
              <a:rPr lang="it-IT" dirty="0"/>
              <a:t>Il Fondo per il contrasto alla povertà educativa minorile </a:t>
            </a:r>
            <a:r>
              <a:rPr lang="it-IT" b="1" u="sng" dirty="0"/>
              <a:t>rappresenta una grande opportunità</a:t>
            </a:r>
            <a:r>
              <a:rPr lang="it-IT" dirty="0"/>
              <a:t>, uno strumento concreto per dare a bambini e ragazzi un percorso alternativo, un domani in cui abbiano la possibilità di progettare, di costruire il proprio futuro.</a:t>
            </a:r>
            <a:endParaRPr lang="en-US" dirty="0"/>
          </a:p>
        </p:txBody>
      </p:sp>
    </p:spTree>
    <p:extLst>
      <p:ext uri="{BB962C8B-B14F-4D97-AF65-F5344CB8AC3E}">
        <p14:creationId xmlns:p14="http://schemas.microsoft.com/office/powerpoint/2010/main" val="970176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a:extLst>
              <a:ext uri="{FF2B5EF4-FFF2-40B4-BE49-F238E27FC236}">
                <a16:creationId xmlns:a16="http://schemas.microsoft.com/office/drawing/2014/main" id="{D9925701-5E26-F34D-87A9-D69D43D4C9B6}"/>
              </a:ext>
            </a:extLst>
          </p:cNvPr>
          <p:cNvSpPr>
            <a:spLocks noGrp="1"/>
          </p:cNvSpPr>
          <p:nvPr>
            <p:ph type="sldNum" sz="quarter" idx="5"/>
          </p:nvPr>
        </p:nvSpPr>
        <p:spPr/>
        <p:txBody>
          <a:bodyPr lIns="185632" tIns="92816" rIns="185632" bIns="92816"/>
          <a:lstStyle/>
          <a:p>
            <a:pPr>
              <a:defRPr/>
            </a:pPr>
            <a:fld id="{60FE7B9D-D30F-4C4D-A2BB-6F78412B480C}" type="slidenum">
              <a:rPr lang="it-IT" smtClean="0"/>
              <a:pPr>
                <a:defRPr/>
              </a:pPr>
              <a:t>11</a:t>
            </a:fld>
            <a:endParaRPr lang="it-IT"/>
          </a:p>
        </p:txBody>
      </p:sp>
    </p:spTree>
    <p:extLst>
      <p:ext uri="{BB962C8B-B14F-4D97-AF65-F5344CB8AC3E}">
        <p14:creationId xmlns:p14="http://schemas.microsoft.com/office/powerpoint/2010/main" val="322410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Segnaposto note 2"/>
          <p:cNvSpPr>
            <a:spLocks noGrp="1"/>
          </p:cNvSpPr>
          <p:nvPr>
            <p:ph type="body" idx="1"/>
          </p:nvPr>
        </p:nvSpPr>
        <p:spPr bwMode="auto">
          <a:xfrm>
            <a:off x="983474" y="23569872"/>
            <a:ext cx="7872375" cy="18846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 cartina descrive l’impatto sul territorio nazionale dei progetti finanziati attraverso il Bando Prima Infanzia (Graduatoria A + B). </a:t>
            </a:r>
          </a:p>
          <a:p>
            <a:pPr algn="just"/>
            <a:r>
              <a:rPr lang="it-IT" altLang="it-IT" dirty="0"/>
              <a:t>E’ possibile evidenziare la capacità degli interventi di raggiungere l’intero territorio Nazionale riuscendo così a garantire, in tutte le regioni, la sperimentazione di proposte volte al contrasto della povertà educativa nella fascia 0-6 anni. </a:t>
            </a:r>
          </a:p>
          <a:p>
            <a:pPr algn="just"/>
            <a:r>
              <a:rPr lang="it-IT" altLang="it-IT" dirty="0"/>
              <a:t>Nello specifico, le regioni in cui è possibile sottolineare un maggior impatto dei progetti sono Lombardia e Campania con 14 (interventi nazionali e regionali), il Piemonte con 13 e la Sicilia con 12. </a:t>
            </a:r>
          </a:p>
        </p:txBody>
      </p:sp>
      <p:sp>
        <p:nvSpPr>
          <p:cNvPr id="4" name="Segnaposto numero diapositiva 3">
            <a:extLst>
              <a:ext uri="{FF2B5EF4-FFF2-40B4-BE49-F238E27FC236}">
                <a16:creationId xmlns:a16="http://schemas.microsoft.com/office/drawing/2014/main" id="{40925853-8951-4A38-BD38-F613A035D683}"/>
              </a:ext>
            </a:extLst>
          </p:cNvPr>
          <p:cNvSpPr>
            <a:spLocks noGrp="1"/>
          </p:cNvSpPr>
          <p:nvPr>
            <p:ph type="sldNum" sz="quarter" idx="5"/>
          </p:nvPr>
        </p:nvSpPr>
        <p:spPr/>
        <p:txBody>
          <a:bodyPr lIns="185632" tIns="92816" rIns="185632" bIns="92816"/>
          <a:lstStyle/>
          <a:p>
            <a:pPr>
              <a:defRPr/>
            </a:pPr>
            <a:fld id="{57D803EF-7535-405A-A451-24CB4ABBCC2D}" type="slidenum">
              <a:rPr lang="it-IT" smtClean="0"/>
              <a:pPr>
                <a:defRPr/>
              </a:pPr>
              <a:t>13</a:t>
            </a:fld>
            <a:endParaRPr lang="it-IT"/>
          </a:p>
        </p:txBody>
      </p:sp>
    </p:spTree>
    <p:extLst>
      <p:ext uri="{BB962C8B-B14F-4D97-AF65-F5344CB8AC3E}">
        <p14:creationId xmlns:p14="http://schemas.microsoft.com/office/powerpoint/2010/main" val="13987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Segnaposto note 2"/>
          <p:cNvSpPr>
            <a:spLocks noGrp="1"/>
          </p:cNvSpPr>
          <p:nvPr>
            <p:ph type="body" idx="1"/>
          </p:nvPr>
        </p:nvSpPr>
        <p:spPr bwMode="auto">
          <a:xfrm>
            <a:off x="983474" y="23569872"/>
            <a:ext cx="7872375" cy="18846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 cartina descrive l’impatto sul territorio nazionale dei progetti finanziati attraverso il Bando Prima Infanzia (Graduatoria A + B). </a:t>
            </a:r>
          </a:p>
          <a:p>
            <a:pPr algn="just"/>
            <a:r>
              <a:rPr lang="it-IT" altLang="it-IT" dirty="0"/>
              <a:t>E’ possibile evidenziare la capacità degli interventi di raggiungere l’intero territorio Nazionale riuscendo così a garantire, in tutte le regioni, la sperimentazione di proposte volte al contrasto della povertà educativa nella fascia 0-6 anni. </a:t>
            </a:r>
          </a:p>
          <a:p>
            <a:pPr algn="just"/>
            <a:r>
              <a:rPr lang="it-IT" altLang="it-IT" dirty="0"/>
              <a:t>Nello specifico, le regioni in cui è possibile sottolineare un maggior impatto dei progetti sono Lombardia e Campania con 14 (interventi nazionali e regionali), il Piemonte con 13 e la Sicilia con 12. </a:t>
            </a:r>
          </a:p>
        </p:txBody>
      </p:sp>
      <p:sp>
        <p:nvSpPr>
          <p:cNvPr id="4" name="Segnaposto numero diapositiva 3">
            <a:extLst>
              <a:ext uri="{FF2B5EF4-FFF2-40B4-BE49-F238E27FC236}">
                <a16:creationId xmlns:a16="http://schemas.microsoft.com/office/drawing/2014/main" id="{40925853-8951-4A38-BD38-F613A035D683}"/>
              </a:ext>
            </a:extLst>
          </p:cNvPr>
          <p:cNvSpPr>
            <a:spLocks noGrp="1"/>
          </p:cNvSpPr>
          <p:nvPr>
            <p:ph type="sldNum" sz="quarter" idx="5"/>
          </p:nvPr>
        </p:nvSpPr>
        <p:spPr/>
        <p:txBody>
          <a:bodyPr lIns="185632" tIns="92816" rIns="185632" bIns="92816"/>
          <a:lstStyle/>
          <a:p>
            <a:pPr>
              <a:defRPr/>
            </a:pPr>
            <a:fld id="{A84BB66A-2AEE-4698-8D74-1FEDD6DD15F9}" type="slidenum">
              <a:rPr lang="it-IT" smtClean="0"/>
              <a:pPr>
                <a:defRPr/>
              </a:pPr>
              <a:t>14</a:t>
            </a:fld>
            <a:endParaRPr lang="it-IT"/>
          </a:p>
        </p:txBody>
      </p:sp>
    </p:spTree>
    <p:extLst>
      <p:ext uri="{BB962C8B-B14F-4D97-AF65-F5344CB8AC3E}">
        <p14:creationId xmlns:p14="http://schemas.microsoft.com/office/powerpoint/2010/main" val="1943402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a:extLst>
              <a:ext uri="{FF2B5EF4-FFF2-40B4-BE49-F238E27FC236}">
                <a16:creationId xmlns:a16="http://schemas.microsoft.com/office/drawing/2014/main" id="{46DB2078-FB60-A34A-94BC-05DF2BD0B8F8}"/>
              </a:ext>
            </a:extLst>
          </p:cNvPr>
          <p:cNvSpPr>
            <a:spLocks noGrp="1"/>
          </p:cNvSpPr>
          <p:nvPr>
            <p:ph type="sldNum" sz="quarter" idx="5"/>
          </p:nvPr>
        </p:nvSpPr>
        <p:spPr/>
        <p:txBody>
          <a:bodyPr lIns="185632" tIns="92816" rIns="185632" bIns="92816"/>
          <a:lstStyle/>
          <a:p>
            <a:pPr>
              <a:defRPr/>
            </a:pPr>
            <a:fld id="{58FA7ECC-DC1D-4665-A35F-6CFBF080CAA6}" type="slidenum">
              <a:rPr lang="it-IT" smtClean="0"/>
              <a:pPr>
                <a:defRPr/>
              </a:pPr>
              <a:t>15</a:t>
            </a:fld>
            <a:endParaRPr lang="it-IT"/>
          </a:p>
        </p:txBody>
      </p:sp>
    </p:spTree>
    <p:extLst>
      <p:ext uri="{BB962C8B-B14F-4D97-AF65-F5344CB8AC3E}">
        <p14:creationId xmlns:p14="http://schemas.microsoft.com/office/powerpoint/2010/main" val="3643512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Segnaposto note 2"/>
          <p:cNvSpPr>
            <a:spLocks noGrp="1"/>
          </p:cNvSpPr>
          <p:nvPr>
            <p:ph type="body" idx="1"/>
          </p:nvPr>
        </p:nvSpPr>
        <p:spPr bwMode="auto">
          <a:xfrm>
            <a:off x="983474" y="23569872"/>
            <a:ext cx="7872375" cy="18846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 cartina descrive l’impatto sul territorio nazionale dei progetti finanziati attraverso il Bando Prima Infanzia (Graduatoria A + B). </a:t>
            </a:r>
          </a:p>
          <a:p>
            <a:pPr algn="just"/>
            <a:r>
              <a:rPr lang="it-IT" altLang="it-IT" dirty="0"/>
              <a:t>E’ possibile evidenziare la capacità degli interventi di raggiungere l’intero territorio Nazionale riuscendo così a garantire, in tutte le regioni, la sperimentazione di proposte volte al contrasto della povertà educativa nella fascia 0-6 anni. </a:t>
            </a:r>
          </a:p>
          <a:p>
            <a:pPr algn="just"/>
            <a:r>
              <a:rPr lang="it-IT" altLang="it-IT" dirty="0"/>
              <a:t>Nello specifico, le regioni in cui è possibile sottolineare un maggior impatto dei progetti sono Lombardia e Campania con 14 (interventi nazionali e regionali), il Piemonte con 13 e la Sicilia con 12. </a:t>
            </a:r>
          </a:p>
        </p:txBody>
      </p:sp>
      <p:sp>
        <p:nvSpPr>
          <p:cNvPr id="4" name="Segnaposto numero diapositiva 3">
            <a:extLst>
              <a:ext uri="{FF2B5EF4-FFF2-40B4-BE49-F238E27FC236}">
                <a16:creationId xmlns:a16="http://schemas.microsoft.com/office/drawing/2014/main" id="{40925853-8951-4A38-BD38-F613A035D683}"/>
              </a:ext>
            </a:extLst>
          </p:cNvPr>
          <p:cNvSpPr>
            <a:spLocks noGrp="1"/>
          </p:cNvSpPr>
          <p:nvPr>
            <p:ph type="sldNum" sz="quarter" idx="5"/>
          </p:nvPr>
        </p:nvSpPr>
        <p:spPr/>
        <p:txBody>
          <a:bodyPr lIns="185632" tIns="92816" rIns="185632" bIns="92816"/>
          <a:lstStyle/>
          <a:p>
            <a:pPr>
              <a:defRPr/>
            </a:pPr>
            <a:fld id="{5C83E608-71AC-4B66-9482-0AB5BBDCCF15}" type="slidenum">
              <a:rPr lang="it-IT" smtClean="0"/>
              <a:pPr>
                <a:defRPr/>
              </a:pPr>
              <a:t>16</a:t>
            </a:fld>
            <a:endParaRPr lang="it-IT"/>
          </a:p>
        </p:txBody>
      </p:sp>
    </p:spTree>
    <p:extLst>
      <p:ext uri="{BB962C8B-B14F-4D97-AF65-F5344CB8AC3E}">
        <p14:creationId xmlns:p14="http://schemas.microsoft.com/office/powerpoint/2010/main" val="2429935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egnaposto not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a:extLst>
              <a:ext uri="{FF2B5EF4-FFF2-40B4-BE49-F238E27FC236}">
                <a16:creationId xmlns:a16="http://schemas.microsoft.com/office/drawing/2014/main" id="{59EABD48-A561-4D4F-8605-3D96DB9D387A}"/>
              </a:ext>
            </a:extLst>
          </p:cNvPr>
          <p:cNvSpPr>
            <a:spLocks noGrp="1"/>
          </p:cNvSpPr>
          <p:nvPr>
            <p:ph type="sldNum" sz="quarter" idx="5"/>
          </p:nvPr>
        </p:nvSpPr>
        <p:spPr/>
        <p:txBody>
          <a:bodyPr lIns="185632" tIns="92816" rIns="185632" bIns="92816"/>
          <a:lstStyle/>
          <a:p>
            <a:pPr>
              <a:defRPr/>
            </a:pPr>
            <a:fld id="{2633D6E0-5ECC-44CC-8D95-0BBA672685CE}" type="slidenum">
              <a:rPr lang="it-IT" smtClean="0"/>
              <a:pPr>
                <a:defRPr/>
              </a:pPr>
              <a:t>18</a:t>
            </a:fld>
            <a:endParaRPr lang="it-IT"/>
          </a:p>
        </p:txBody>
      </p:sp>
    </p:spTree>
    <p:extLst>
      <p:ext uri="{BB962C8B-B14F-4D97-AF65-F5344CB8AC3E}">
        <p14:creationId xmlns:p14="http://schemas.microsoft.com/office/powerpoint/2010/main" val="57468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Segnaposto note 2"/>
          <p:cNvSpPr>
            <a:spLocks noGrp="1"/>
          </p:cNvSpPr>
          <p:nvPr>
            <p:ph type="body" idx="1"/>
          </p:nvPr>
        </p:nvSpPr>
        <p:spPr bwMode="auto">
          <a:xfrm>
            <a:off x="983474" y="23569872"/>
            <a:ext cx="7872375" cy="18846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dirty="0"/>
              <a:t>La cartina descrive l’impatto sul territorio nazionale dei progetti finanziati attraverso il Bando Prima Infanzia (Graduatoria A + B). </a:t>
            </a:r>
          </a:p>
          <a:p>
            <a:pPr algn="just"/>
            <a:r>
              <a:rPr lang="it-IT" altLang="it-IT" dirty="0"/>
              <a:t>E’ possibile evidenziare la capacità degli interventi di raggiungere l’intero territorio Nazionale riuscendo così a garantire, in tutte le regioni, la sperimentazione di proposte volte al contrasto della povertà educativa nella fascia 0-6 anni. </a:t>
            </a:r>
          </a:p>
          <a:p>
            <a:pPr algn="just"/>
            <a:r>
              <a:rPr lang="it-IT" altLang="it-IT" dirty="0"/>
              <a:t>Nello specifico, le regioni in cui è possibile sottolineare un maggior impatto dei progetti sono Lombardia e Campania con 14 (interventi nazionali e regionali), il Piemonte con 13 e la Sicilia con 12. </a:t>
            </a:r>
          </a:p>
        </p:txBody>
      </p:sp>
      <p:sp>
        <p:nvSpPr>
          <p:cNvPr id="4" name="Segnaposto numero diapositiva 3">
            <a:extLst>
              <a:ext uri="{FF2B5EF4-FFF2-40B4-BE49-F238E27FC236}">
                <a16:creationId xmlns:a16="http://schemas.microsoft.com/office/drawing/2014/main" id="{40925853-8951-4A38-BD38-F613A035D683}"/>
              </a:ext>
            </a:extLst>
          </p:cNvPr>
          <p:cNvSpPr>
            <a:spLocks noGrp="1"/>
          </p:cNvSpPr>
          <p:nvPr>
            <p:ph type="sldNum" sz="quarter" idx="5"/>
          </p:nvPr>
        </p:nvSpPr>
        <p:spPr/>
        <p:txBody>
          <a:bodyPr lIns="185632" tIns="92816" rIns="185632" bIns="92816"/>
          <a:lstStyle/>
          <a:p>
            <a:pPr>
              <a:defRPr/>
            </a:pPr>
            <a:fld id="{C347F05C-BBF7-47A3-96BD-901FEC58BE75}" type="slidenum">
              <a:rPr lang="it-IT" smtClean="0"/>
              <a:pPr>
                <a:defRPr/>
              </a:pPr>
              <a:t>20</a:t>
            </a:fld>
            <a:endParaRPr lang="it-IT"/>
          </a:p>
        </p:txBody>
      </p:sp>
    </p:spTree>
    <p:extLst>
      <p:ext uri="{BB962C8B-B14F-4D97-AF65-F5344CB8AC3E}">
        <p14:creationId xmlns:p14="http://schemas.microsoft.com/office/powerpoint/2010/main" val="3083372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114" name="Shape 114"/>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91" name="Shape 91"/>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521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p:cNvSpPr>
            <a:spLocks noGrp="1"/>
          </p:cNvSpPr>
          <p:nvPr>
            <p:ph type="sldNum" sz="quarter" idx="5"/>
          </p:nvPr>
        </p:nvSpPr>
        <p:spPr/>
        <p:txBody>
          <a:bodyPr lIns="185632" tIns="92816" rIns="185632" bIns="92816"/>
          <a:lstStyle/>
          <a:p>
            <a:pPr>
              <a:defRPr/>
            </a:pPr>
            <a:fld id="{AC52A1F0-EE03-497B-904F-AB7F69239F1A}" type="slidenum">
              <a:rPr lang="it-IT" smtClean="0"/>
              <a:pPr>
                <a:defRPr/>
              </a:pPr>
              <a:t>2</a:t>
            </a:fld>
            <a:endParaRPr lang="it-IT"/>
          </a:p>
        </p:txBody>
      </p:sp>
    </p:spTree>
    <p:extLst>
      <p:ext uri="{BB962C8B-B14F-4D97-AF65-F5344CB8AC3E}">
        <p14:creationId xmlns:p14="http://schemas.microsoft.com/office/powerpoint/2010/main" val="398865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91" name="Shape 91"/>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102" name="Shape 10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ctr"/>
            <a:r>
              <a:rPr lang="en-US" dirty="0"/>
              <a:t>Per la sola </a:t>
            </a:r>
            <a:r>
              <a:rPr lang="en-US" b="1" dirty="0" err="1"/>
              <a:t>Graduatoria</a:t>
            </a:r>
            <a:r>
              <a:rPr lang="en-US" b="1" dirty="0"/>
              <a:t> A</a:t>
            </a:r>
            <a:r>
              <a:rPr lang="en-US" dirty="0"/>
              <a:t>, </a:t>
            </a:r>
            <a:r>
              <a:rPr lang="en-US" dirty="0" err="1"/>
              <a:t>sono</a:t>
            </a:r>
            <a:r>
              <a:rPr lang="en-US" dirty="0"/>
              <a:t> </a:t>
            </a:r>
            <a:r>
              <a:rPr lang="en-US" dirty="0" err="1"/>
              <a:t>previste</a:t>
            </a:r>
            <a:r>
              <a:rPr lang="en-US" dirty="0"/>
              <a:t> </a:t>
            </a:r>
            <a:r>
              <a:rPr lang="en-US" dirty="0">
                <a:cs typeface="Arial"/>
              </a:rPr>
              <a:t/>
            </a:r>
            <a:br>
              <a:rPr lang="en-US" dirty="0">
                <a:cs typeface="Arial"/>
              </a:rPr>
            </a:br>
            <a:r>
              <a:rPr lang="en-US" dirty="0"/>
              <a:t>quote </a:t>
            </a:r>
            <a:r>
              <a:rPr lang="en-US" u="sng" dirty="0" err="1"/>
              <a:t>minime</a:t>
            </a:r>
            <a:r>
              <a:rPr lang="en-US" u="sng" dirty="0"/>
              <a:t> di </a:t>
            </a:r>
            <a:r>
              <a:rPr lang="en-US" u="sng" dirty="0" err="1"/>
              <a:t>destinazione</a:t>
            </a:r>
            <a:r>
              <a:rPr lang="en-US" dirty="0"/>
              <a:t> </a:t>
            </a:r>
            <a:r>
              <a:rPr lang="en-US" dirty="0">
                <a:cs typeface="Arial"/>
              </a:rPr>
              <a:t/>
            </a:r>
            <a:br>
              <a:rPr lang="en-US" dirty="0">
                <a:cs typeface="Arial"/>
              </a:rPr>
            </a:br>
            <a:r>
              <a:rPr lang="en-US" dirty="0" err="1"/>
              <a:t>delle</a:t>
            </a:r>
            <a:r>
              <a:rPr lang="en-US" dirty="0"/>
              <a:t> </a:t>
            </a:r>
            <a:r>
              <a:rPr lang="en-US" dirty="0" err="1"/>
              <a:t>risorse</a:t>
            </a:r>
            <a:r>
              <a:rPr lang="en-US" dirty="0"/>
              <a:t> per </a:t>
            </a:r>
            <a:r>
              <a:rPr lang="en-US" dirty="0" err="1"/>
              <a:t>regione</a:t>
            </a:r>
            <a:r>
              <a:rPr lang="en-US" dirty="0"/>
              <a:t> o </a:t>
            </a:r>
            <a:r>
              <a:rPr lang="en-US" dirty="0" err="1"/>
              <a:t>gruppi</a:t>
            </a:r>
            <a:r>
              <a:rPr lang="en-US" dirty="0"/>
              <a:t> di </a:t>
            </a:r>
            <a:r>
              <a:rPr lang="en-US" dirty="0" err="1"/>
              <a:t>regioni</a:t>
            </a:r>
          </a:p>
        </p:txBody>
      </p:sp>
    </p:spTree>
    <p:extLst>
      <p:ext uri="{BB962C8B-B14F-4D97-AF65-F5344CB8AC3E}">
        <p14:creationId xmlns:p14="http://schemas.microsoft.com/office/powerpoint/2010/main" val="4228245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198" name="Shape 198"/>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210" name="Shape 210"/>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159" name="Shape 159"/>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159" name="Shape 159"/>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385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224" name="Shape 224"/>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315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pPr algn="ctr"/>
            <a:r>
              <a:rPr lang="en-US" dirty="0"/>
              <a:t>Le </a:t>
            </a:r>
            <a:r>
              <a:rPr lang="en-US" dirty="0" err="1"/>
              <a:t>proposte</a:t>
            </a:r>
            <a:r>
              <a:rPr lang="en-US" dirty="0"/>
              <a:t> </a:t>
            </a:r>
            <a:r>
              <a:rPr lang="en-US" dirty="0" err="1"/>
              <a:t>devono</a:t>
            </a:r>
            <a:r>
              <a:rPr lang="en-US" dirty="0"/>
              <a:t> </a:t>
            </a:r>
            <a:r>
              <a:rPr lang="en-US" dirty="0" err="1"/>
              <a:t>essere</a:t>
            </a:r>
            <a:r>
              <a:rPr lang="en-US" dirty="0"/>
              <a:t> compilate e </a:t>
            </a:r>
            <a:r>
              <a:rPr lang="en-US" dirty="0" err="1"/>
              <a:t>inviate</a:t>
            </a:r>
            <a:r>
              <a:rPr lang="en-US" dirty="0"/>
              <a:t> </a:t>
            </a:r>
            <a:r>
              <a:rPr lang="en-US" dirty="0" err="1"/>
              <a:t>esclusivamente</a:t>
            </a:r>
            <a:r>
              <a:rPr lang="en-US" dirty="0"/>
              <a:t> online </a:t>
            </a:r>
          </a:p>
          <a:p>
            <a:pPr algn="ctr"/>
            <a:r>
              <a:rPr lang="en-US" dirty="0" err="1"/>
              <a:t>tramite</a:t>
            </a:r>
            <a:r>
              <a:rPr lang="en-US" dirty="0"/>
              <a:t> </a:t>
            </a:r>
            <a:r>
              <a:rPr lang="en-US" dirty="0" err="1"/>
              <a:t>l'apposita</a:t>
            </a:r>
            <a:r>
              <a:rPr lang="en-US" dirty="0"/>
              <a:t> </a:t>
            </a:r>
            <a:r>
              <a:rPr lang="en-US" dirty="0" err="1"/>
              <a:t>piattaforma</a:t>
            </a:r>
            <a:r>
              <a:rPr lang="en-US" dirty="0"/>
              <a:t> </a:t>
            </a:r>
            <a:r>
              <a:rPr lang="en-US" u="sng" dirty="0">
                <a:hlinkClick r:id="rId3"/>
              </a:rPr>
              <a:t>www.chairos.it</a:t>
            </a:r>
            <a:r>
              <a:rPr lang="en-US" u="sng" dirty="0"/>
              <a:t>. </a:t>
            </a:r>
            <a:endParaRPr lang="en-US" dirty="0"/>
          </a:p>
          <a:p>
            <a:pPr algn="ctr"/>
            <a:r>
              <a:rPr lang="en-US" dirty="0"/>
              <a:t>È </a:t>
            </a:r>
            <a:r>
              <a:rPr lang="en-US" dirty="0" err="1"/>
              <a:t>possibile</a:t>
            </a:r>
            <a:r>
              <a:rPr lang="en-US" dirty="0"/>
              <a:t> </a:t>
            </a:r>
            <a:r>
              <a:rPr lang="en-US" dirty="0" err="1"/>
              <a:t>raggiungere</a:t>
            </a:r>
            <a:r>
              <a:rPr lang="en-US" dirty="0"/>
              <a:t> la </a:t>
            </a:r>
            <a:r>
              <a:rPr lang="en-US" dirty="0" err="1"/>
              <a:t>piattaforma</a:t>
            </a:r>
            <a:r>
              <a:rPr lang="en-US" dirty="0"/>
              <a:t> </a:t>
            </a:r>
            <a:r>
              <a:rPr lang="en-US" dirty="0" err="1"/>
              <a:t>anche</a:t>
            </a:r>
            <a:r>
              <a:rPr lang="en-US" dirty="0"/>
              <a:t> </a:t>
            </a:r>
            <a:r>
              <a:rPr lang="en-US" dirty="0" err="1"/>
              <a:t>attraverso</a:t>
            </a:r>
            <a:r>
              <a:rPr lang="en-US" dirty="0"/>
              <a:t> </a:t>
            </a:r>
            <a:r>
              <a:rPr lang="en-US" dirty="0" err="1"/>
              <a:t>il</a:t>
            </a:r>
            <a:r>
              <a:rPr lang="en-US" dirty="0"/>
              <a:t> </a:t>
            </a:r>
            <a:r>
              <a:rPr lang="en-US" dirty="0" err="1"/>
              <a:t>sito</a:t>
            </a:r>
            <a:r>
              <a:rPr lang="en-US" dirty="0"/>
              <a:t> </a:t>
            </a:r>
            <a:r>
              <a:rPr lang="en-US" u="sng" dirty="0">
                <a:hlinkClick r:id="rId4"/>
              </a:rPr>
              <a:t>www.conibambini.org</a:t>
            </a:r>
            <a:r>
              <a:rPr lang="en-US" u="sng" dirty="0"/>
              <a:t>, </a:t>
            </a:r>
            <a:r>
              <a:rPr lang="en-US" dirty="0" err="1"/>
              <a:t>cliccando</a:t>
            </a:r>
            <a:r>
              <a:rPr lang="en-US" dirty="0"/>
              <a:t> </a:t>
            </a:r>
            <a:r>
              <a:rPr lang="en-US" dirty="0" err="1"/>
              <a:t>nella</a:t>
            </a:r>
            <a:r>
              <a:rPr lang="en-US" dirty="0"/>
              <a:t> </a:t>
            </a:r>
            <a:r>
              <a:rPr lang="en-US" dirty="0" err="1"/>
              <a:t>sezione</a:t>
            </a:r>
            <a:r>
              <a:rPr lang="en-US" dirty="0"/>
              <a:t> “Le </a:t>
            </a:r>
            <a:r>
              <a:rPr lang="en-US" dirty="0" err="1"/>
              <a:t>attività</a:t>
            </a:r>
            <a:r>
              <a:rPr lang="en-US" dirty="0"/>
              <a:t>” </a:t>
            </a:r>
            <a:r>
              <a:rPr lang="en-US" dirty="0" err="1"/>
              <a:t>su</a:t>
            </a:r>
          </a:p>
          <a:p>
            <a:pPr algn="ctr"/>
            <a:r>
              <a:rPr lang="en-US" b="1" dirty="0"/>
              <a:t>“</a:t>
            </a:r>
            <a:r>
              <a:rPr lang="en-US" b="1" dirty="0" err="1"/>
              <a:t>Presentazione</a:t>
            </a:r>
            <a:r>
              <a:rPr lang="en-US" b="1" dirty="0"/>
              <a:t> </a:t>
            </a:r>
            <a:r>
              <a:rPr lang="en-US" b="1" dirty="0" err="1"/>
              <a:t>progetti</a:t>
            </a:r>
            <a:r>
              <a:rPr lang="en-US" b="1" dirty="0"/>
              <a:t>”</a:t>
            </a:r>
            <a:r>
              <a:rPr lang="en-US" dirty="0"/>
              <a:t>.</a:t>
            </a:r>
            <a:endParaRPr dirty="0"/>
          </a:p>
        </p:txBody>
      </p:sp>
      <p:sp>
        <p:nvSpPr>
          <p:cNvPr id="323" name="Shape 323"/>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607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pPr algn="ctr"/>
            <a:r>
              <a:rPr lang="it-IT" dirty="0"/>
              <a:t>Per poter accedere e utilizzare la piattaforma CHÀIROS, </a:t>
            </a:r>
            <a:endParaRPr lang="en-US" dirty="0"/>
          </a:p>
          <a:p>
            <a:pPr algn="ctr"/>
            <a:r>
              <a:rPr lang="it-IT" dirty="0"/>
              <a:t>tutti i soggetti devono necessariamente registrarsi e creare un profilo utente, cliccando su «</a:t>
            </a:r>
            <a:r>
              <a:rPr lang="it-IT" b="1" dirty="0"/>
              <a:t>Registrati»</a:t>
            </a:r>
            <a:r>
              <a:rPr lang="it-IT" dirty="0"/>
              <a:t> nella schermata iniziale. Dopo aver effettuato la registrazione, sarà possibile effettuare l’accesso con le proprie credenziali cliccando su </a:t>
            </a:r>
            <a:r>
              <a:rPr lang="it-IT" b="1" dirty="0"/>
              <a:t>«Accedi»</a:t>
            </a:r>
            <a:r>
              <a:rPr lang="it-IT" dirty="0"/>
              <a:t>.</a:t>
            </a:r>
            <a:endParaRPr>
              <a:cs typeface="Arial"/>
            </a:endParaRPr>
          </a:p>
        </p:txBody>
      </p:sp>
      <p:sp>
        <p:nvSpPr>
          <p:cNvPr id="332" name="Shape 33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92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p:cNvSpPr>
            <a:spLocks noGrp="1"/>
          </p:cNvSpPr>
          <p:nvPr>
            <p:ph type="sldNum" sz="quarter" idx="5"/>
          </p:nvPr>
        </p:nvSpPr>
        <p:spPr/>
        <p:txBody>
          <a:bodyPr lIns="185632" tIns="92816" rIns="185632" bIns="92816"/>
          <a:lstStyle/>
          <a:p>
            <a:pPr>
              <a:defRPr/>
            </a:pPr>
            <a:fld id="{37E18B72-053B-4C85-87BA-42934AB41808}" type="slidenum">
              <a:rPr lang="it-IT" smtClean="0"/>
              <a:pPr>
                <a:defRPr/>
              </a:pPr>
              <a:t>3</a:t>
            </a:fld>
            <a:endParaRPr lang="it-IT"/>
          </a:p>
        </p:txBody>
      </p:sp>
    </p:spTree>
    <p:extLst>
      <p:ext uri="{BB962C8B-B14F-4D97-AF65-F5344CB8AC3E}">
        <p14:creationId xmlns:p14="http://schemas.microsoft.com/office/powerpoint/2010/main" val="1923741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pPr algn="ctr"/>
            <a:r>
              <a:rPr lang="it-IT" dirty="0"/>
              <a:t>Per poter accedere e utilizzare la piattaforma CHÀIROS, </a:t>
            </a:r>
            <a:endParaRPr lang="en-US" dirty="0"/>
          </a:p>
          <a:p>
            <a:pPr algn="ctr"/>
            <a:r>
              <a:rPr lang="it-IT" dirty="0"/>
              <a:t>tutti i soggetti devono necessariamente registrarsi e creare un profilo utente, cliccando su «</a:t>
            </a:r>
            <a:r>
              <a:rPr lang="it-IT" b="1" dirty="0"/>
              <a:t>Registrati»</a:t>
            </a:r>
            <a:r>
              <a:rPr lang="it-IT" dirty="0"/>
              <a:t> nella schermata iniziale. Dopo aver effettuato la registrazione, sarà possibile effettuare l’accesso con le proprie credenziali cliccando su </a:t>
            </a:r>
            <a:r>
              <a:rPr lang="it-IT" b="1" dirty="0"/>
              <a:t>«Accedi»</a:t>
            </a:r>
            <a:r>
              <a:rPr lang="it-IT" dirty="0"/>
              <a:t>.</a:t>
            </a:r>
            <a:endParaRPr>
              <a:cs typeface="Arial"/>
            </a:endParaRPr>
          </a:p>
        </p:txBody>
      </p:sp>
      <p:sp>
        <p:nvSpPr>
          <p:cNvPr id="332" name="Shape 33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7672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pPr algn="ctr"/>
            <a:r>
              <a:rPr lang="it-IT" dirty="0"/>
              <a:t>Per poter accedere e utilizzare la piattaforma CHÀIROS, </a:t>
            </a:r>
            <a:endParaRPr lang="en-US" dirty="0"/>
          </a:p>
          <a:p>
            <a:pPr algn="ctr"/>
            <a:r>
              <a:rPr lang="it-IT" dirty="0"/>
              <a:t>tutti i soggetti devono necessariamente registrarsi e creare un profilo utente, cliccando su «</a:t>
            </a:r>
            <a:r>
              <a:rPr lang="it-IT" b="1" dirty="0"/>
              <a:t>Registrati»</a:t>
            </a:r>
            <a:r>
              <a:rPr lang="it-IT" dirty="0"/>
              <a:t> nella schermata iniziale. Dopo aver effettuato la registrazione, sarà possibile effettuare l’accesso con le proprie credenziali cliccando su </a:t>
            </a:r>
            <a:r>
              <a:rPr lang="it-IT" b="1" dirty="0"/>
              <a:t>«Accedi»</a:t>
            </a:r>
            <a:r>
              <a:rPr lang="it-IT" dirty="0"/>
              <a:t>.</a:t>
            </a:r>
            <a:endParaRPr>
              <a:cs typeface="Arial"/>
            </a:endParaRPr>
          </a:p>
        </p:txBody>
      </p:sp>
      <p:sp>
        <p:nvSpPr>
          <p:cNvPr id="332" name="Shape 33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854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pPr algn="ctr"/>
            <a:r>
              <a:rPr lang="it-IT" dirty="0"/>
              <a:t>Per poter accedere e utilizzare la piattaforma CHÀIROS, </a:t>
            </a:r>
            <a:endParaRPr lang="en-US" dirty="0"/>
          </a:p>
          <a:p>
            <a:pPr algn="ctr"/>
            <a:r>
              <a:rPr lang="it-IT" dirty="0"/>
              <a:t>tutti i soggetti devono necessariamente registrarsi e creare un profilo utente, cliccando su «</a:t>
            </a:r>
            <a:r>
              <a:rPr lang="it-IT" b="1" dirty="0"/>
              <a:t>Registrati»</a:t>
            </a:r>
            <a:r>
              <a:rPr lang="it-IT" dirty="0"/>
              <a:t> nella schermata iniziale. Dopo aver effettuato la registrazione, sarà possibile effettuare l’accesso con le proprie credenziali cliccando su </a:t>
            </a:r>
            <a:r>
              <a:rPr lang="it-IT" b="1" dirty="0"/>
              <a:t>«Accedi»</a:t>
            </a:r>
            <a:r>
              <a:rPr lang="it-IT" dirty="0"/>
              <a:t>.</a:t>
            </a:r>
            <a:endParaRPr>
              <a:cs typeface="Arial"/>
            </a:endParaRPr>
          </a:p>
        </p:txBody>
      </p:sp>
      <p:sp>
        <p:nvSpPr>
          <p:cNvPr id="332" name="Shape 33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028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a:latin typeface="Calibri"/>
                <a:cs typeface="Calibri"/>
              </a:rPr>
              <a:t>In questa sezione del formulario è possibile inserire fino a un massimo di 3 progetti.</a:t>
            </a:r>
          </a:p>
        </p:txBody>
      </p:sp>
    </p:spTree>
    <p:extLst>
      <p:ext uri="{BB962C8B-B14F-4D97-AF65-F5344CB8AC3E}">
        <p14:creationId xmlns:p14="http://schemas.microsoft.com/office/powerpoint/2010/main" val="1231452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latin typeface="Calibri"/>
                <a:cs typeface="Calibri"/>
              </a:rPr>
              <a:t>Il modulo </a:t>
            </a:r>
            <a:r>
              <a:rPr lang="en-US" dirty="0" err="1">
                <a:latin typeface="Calibri"/>
                <a:cs typeface="Calibri"/>
              </a:rPr>
              <a:t>va</a:t>
            </a:r>
            <a:r>
              <a:rPr lang="en-US" dirty="0">
                <a:latin typeface="Calibri"/>
                <a:cs typeface="Calibri"/>
              </a:rPr>
              <a:t> </a:t>
            </a:r>
            <a:r>
              <a:rPr lang="en-US" dirty="0" err="1">
                <a:latin typeface="Calibri"/>
                <a:cs typeface="Calibri"/>
              </a:rPr>
              <a:t>sempre</a:t>
            </a:r>
            <a:r>
              <a:rPr lang="en-US" dirty="0">
                <a:latin typeface="Calibri"/>
                <a:cs typeface="Calibri"/>
              </a:rPr>
              <a:t> </a:t>
            </a:r>
            <a:r>
              <a:rPr lang="en-US" dirty="0" err="1">
                <a:latin typeface="Calibri"/>
                <a:cs typeface="Calibri"/>
              </a:rPr>
              <a:t>compilato</a:t>
            </a:r>
            <a:r>
              <a:rPr lang="en-US" dirty="0">
                <a:latin typeface="Calibri"/>
                <a:cs typeface="Calibri"/>
              </a:rPr>
              <a:t> e </a:t>
            </a:r>
            <a:r>
              <a:rPr lang="en-US" dirty="0" err="1">
                <a:latin typeface="Calibri"/>
                <a:cs typeface="Calibri"/>
              </a:rPr>
              <a:t>allegato</a:t>
            </a:r>
            <a:r>
              <a:rPr lang="en-US" dirty="0">
                <a:latin typeface="Calibri"/>
                <a:cs typeface="Calibri"/>
              </a:rPr>
              <a:t>, </a:t>
            </a:r>
            <a:r>
              <a:rPr lang="en-US" dirty="0" err="1">
                <a:latin typeface="Calibri"/>
                <a:cs typeface="Calibri"/>
              </a:rPr>
              <a:t>anche</a:t>
            </a:r>
            <a:r>
              <a:rPr lang="en-US" dirty="0">
                <a:latin typeface="Calibri"/>
                <a:cs typeface="Calibri"/>
              </a:rPr>
              <a:t> in </a:t>
            </a:r>
            <a:r>
              <a:rPr lang="en-US" dirty="0" err="1">
                <a:latin typeface="Calibri"/>
                <a:cs typeface="Calibri"/>
              </a:rPr>
              <a:t>assenza</a:t>
            </a:r>
            <a:r>
              <a:rPr lang="en-US" dirty="0">
                <a:latin typeface="Calibri"/>
                <a:cs typeface="Calibri"/>
              </a:rPr>
              <a:t> di partner, </a:t>
            </a:r>
            <a:r>
              <a:rPr lang="en-US" dirty="0" err="1">
                <a:latin typeface="Calibri"/>
                <a:cs typeface="Calibri"/>
              </a:rPr>
              <a:t>inserendo</a:t>
            </a:r>
            <a:r>
              <a:rPr lang="en-US" dirty="0">
                <a:latin typeface="Calibri"/>
                <a:cs typeface="Calibri"/>
              </a:rPr>
              <a:t> </a:t>
            </a:r>
            <a:r>
              <a:rPr lang="en-US" dirty="0" err="1">
                <a:latin typeface="Calibri"/>
                <a:cs typeface="Calibri"/>
              </a:rPr>
              <a:t>i</a:t>
            </a:r>
            <a:r>
              <a:rPr lang="en-US" dirty="0">
                <a:latin typeface="Calibri"/>
                <a:cs typeface="Calibri"/>
              </a:rPr>
              <a:t> </a:t>
            </a:r>
            <a:r>
              <a:rPr lang="en-US" dirty="0" err="1">
                <a:latin typeface="Calibri"/>
                <a:cs typeface="Calibri"/>
              </a:rPr>
              <a:t>dati</a:t>
            </a:r>
            <a:r>
              <a:rPr lang="en-US" dirty="0">
                <a:latin typeface="Calibri"/>
                <a:cs typeface="Calibri"/>
              </a:rPr>
              <a:t> del SR.</a:t>
            </a:r>
          </a:p>
        </p:txBody>
      </p:sp>
    </p:spTree>
    <p:extLst>
      <p:ext uri="{BB962C8B-B14F-4D97-AF65-F5344CB8AC3E}">
        <p14:creationId xmlns:p14="http://schemas.microsoft.com/office/powerpoint/2010/main" val="1886834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latin typeface="Calibri"/>
                <a:cs typeface="Calibri"/>
              </a:rPr>
              <a:t>L'assenza</a:t>
            </a:r>
            <a:r>
              <a:rPr lang="en-US" dirty="0">
                <a:latin typeface="Calibri"/>
                <a:cs typeface="Calibri"/>
              </a:rPr>
              <a:t> del Modulo </a:t>
            </a:r>
            <a:r>
              <a:rPr lang="en-US" dirty="0" err="1">
                <a:latin typeface="Calibri"/>
                <a:cs typeface="Calibri"/>
              </a:rPr>
              <a:t>impedisce</a:t>
            </a:r>
            <a:r>
              <a:rPr lang="en-US" dirty="0">
                <a:latin typeface="Calibri"/>
                <a:cs typeface="Calibri"/>
              </a:rPr>
              <a:t> </a:t>
            </a:r>
            <a:r>
              <a:rPr lang="en-US" dirty="0" err="1">
                <a:latin typeface="Calibri"/>
                <a:cs typeface="Calibri"/>
              </a:rPr>
              <a:t>l'invio</a:t>
            </a:r>
            <a:r>
              <a:rPr lang="en-US" dirty="0">
                <a:latin typeface="Calibri"/>
                <a:cs typeface="Calibri"/>
              </a:rPr>
              <a:t> </a:t>
            </a:r>
            <a:r>
              <a:rPr lang="en-US" dirty="0" err="1">
                <a:latin typeface="Calibri"/>
                <a:cs typeface="Calibri"/>
              </a:rPr>
              <a:t>dell'idea</a:t>
            </a:r>
            <a:r>
              <a:rPr lang="en-US" dirty="0">
                <a:latin typeface="Calibri"/>
                <a:cs typeface="Calibri"/>
              </a:rPr>
              <a:t> </a:t>
            </a:r>
            <a:r>
              <a:rPr lang="en-US" dirty="0" err="1">
                <a:latin typeface="Calibri"/>
                <a:cs typeface="Calibri"/>
              </a:rPr>
              <a:t>progettuale</a:t>
            </a:r>
            <a:r>
              <a:rPr lang="en-US" dirty="0">
                <a:latin typeface="Calibri"/>
                <a:cs typeface="Calibri"/>
              </a:rPr>
              <a:t>.</a:t>
            </a:r>
          </a:p>
        </p:txBody>
      </p:sp>
    </p:spTree>
    <p:extLst>
      <p:ext uri="{BB962C8B-B14F-4D97-AF65-F5344CB8AC3E}">
        <p14:creationId xmlns:p14="http://schemas.microsoft.com/office/powerpoint/2010/main" val="1632687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latin typeface="Calibri"/>
                <a:cs typeface="Calibri"/>
              </a:rPr>
              <a:t>Il </a:t>
            </a:r>
            <a:r>
              <a:rPr lang="en-US" dirty="0" err="1">
                <a:latin typeface="Calibri"/>
                <a:cs typeface="Calibri"/>
              </a:rPr>
              <a:t>sistema</a:t>
            </a:r>
            <a:r>
              <a:rPr lang="en-US" dirty="0">
                <a:latin typeface="Calibri"/>
                <a:cs typeface="Calibri"/>
              </a:rPr>
              <a:t> </a:t>
            </a:r>
            <a:r>
              <a:rPr lang="en-US" dirty="0" err="1">
                <a:latin typeface="Calibri"/>
                <a:cs typeface="Calibri"/>
              </a:rPr>
              <a:t>visualizza</a:t>
            </a:r>
            <a:r>
              <a:rPr lang="en-US" dirty="0">
                <a:latin typeface="Calibri"/>
                <a:cs typeface="Calibri"/>
              </a:rPr>
              <a:t> </a:t>
            </a:r>
            <a:r>
              <a:rPr lang="en-US" dirty="0" err="1">
                <a:latin typeface="Calibri"/>
                <a:cs typeface="Calibri"/>
              </a:rPr>
              <a:t>il</a:t>
            </a:r>
            <a:r>
              <a:rPr lang="en-US" dirty="0">
                <a:latin typeface="Calibri"/>
                <a:cs typeface="Calibri"/>
              </a:rPr>
              <a:t> </a:t>
            </a:r>
            <a:r>
              <a:rPr lang="en-US" dirty="0" err="1">
                <a:latin typeface="Calibri"/>
                <a:cs typeface="Calibri"/>
              </a:rPr>
              <a:t>Comune</a:t>
            </a:r>
            <a:r>
              <a:rPr lang="en-US" dirty="0">
                <a:latin typeface="Calibri"/>
                <a:cs typeface="Calibri"/>
              </a:rPr>
              <a:t> e la </a:t>
            </a:r>
            <a:r>
              <a:rPr lang="en-US" dirty="0" err="1">
                <a:latin typeface="Calibri"/>
                <a:cs typeface="Calibri"/>
              </a:rPr>
              <a:t>relativa</a:t>
            </a:r>
            <a:r>
              <a:rPr lang="en-US" dirty="0">
                <a:latin typeface="Calibri"/>
                <a:cs typeface="Calibri"/>
              </a:rPr>
              <a:t> </a:t>
            </a:r>
            <a:r>
              <a:rPr lang="en-US" dirty="0" err="1">
                <a:latin typeface="Calibri"/>
                <a:cs typeface="Calibri"/>
              </a:rPr>
              <a:t>provincia</a:t>
            </a:r>
            <a:r>
              <a:rPr lang="en-US" dirty="0">
                <a:latin typeface="Calibri"/>
                <a:cs typeface="Calibri"/>
              </a:rPr>
              <a:t> </a:t>
            </a:r>
            <a:r>
              <a:rPr lang="en-US" dirty="0" err="1">
                <a:latin typeface="Calibri"/>
                <a:cs typeface="Calibri"/>
              </a:rPr>
              <a:t>nel</a:t>
            </a:r>
            <a:r>
              <a:rPr lang="en-US" dirty="0">
                <a:latin typeface="Calibri"/>
                <a:cs typeface="Calibri"/>
              </a:rPr>
              <a:t> </a:t>
            </a:r>
            <a:r>
              <a:rPr lang="en-US" dirty="0" err="1">
                <a:latin typeface="Calibri"/>
                <a:cs typeface="Calibri"/>
              </a:rPr>
              <a:t>momento</a:t>
            </a:r>
            <a:r>
              <a:rPr lang="en-US" dirty="0">
                <a:latin typeface="Calibri"/>
                <a:cs typeface="Calibri"/>
              </a:rPr>
              <a:t> in cui </a:t>
            </a:r>
            <a:r>
              <a:rPr lang="en-US" dirty="0" err="1">
                <a:latin typeface="Calibri"/>
                <a:cs typeface="Calibri"/>
              </a:rPr>
              <a:t>si</a:t>
            </a:r>
            <a:r>
              <a:rPr lang="en-US" dirty="0">
                <a:latin typeface="Calibri"/>
                <a:cs typeface="Calibri"/>
              </a:rPr>
              <a:t> </a:t>
            </a:r>
            <a:r>
              <a:rPr lang="en-US" dirty="0" err="1">
                <a:latin typeface="Calibri"/>
                <a:cs typeface="Calibri"/>
              </a:rPr>
              <a:t>iniziano</a:t>
            </a:r>
            <a:r>
              <a:rPr lang="en-US" dirty="0">
                <a:latin typeface="Calibri"/>
                <a:cs typeface="Calibri"/>
              </a:rPr>
              <a:t> a </a:t>
            </a:r>
            <a:r>
              <a:rPr lang="en-US" dirty="0" err="1">
                <a:latin typeface="Calibri"/>
                <a:cs typeface="Calibri"/>
              </a:rPr>
              <a:t>digitare</a:t>
            </a:r>
            <a:r>
              <a:rPr lang="en-US" dirty="0">
                <a:latin typeface="Calibri"/>
                <a:cs typeface="Calibri"/>
              </a:rPr>
              <a:t> le </a:t>
            </a:r>
            <a:r>
              <a:rPr lang="en-US" dirty="0" err="1">
                <a:latin typeface="Calibri"/>
                <a:cs typeface="Calibri"/>
              </a:rPr>
              <a:t>iniziali</a:t>
            </a:r>
            <a:r>
              <a:rPr lang="en-US" dirty="0">
                <a:latin typeface="Calibri"/>
                <a:cs typeface="Calibri"/>
              </a:rPr>
              <a:t> </a:t>
            </a:r>
            <a:r>
              <a:rPr lang="en-US" dirty="0" err="1">
                <a:latin typeface="Calibri"/>
                <a:cs typeface="Calibri"/>
              </a:rPr>
              <a:t>dello</a:t>
            </a:r>
            <a:r>
              <a:rPr lang="en-US" dirty="0">
                <a:latin typeface="Calibri"/>
                <a:cs typeface="Calibri"/>
              </a:rPr>
              <a:t> </a:t>
            </a:r>
            <a:r>
              <a:rPr lang="en-US" dirty="0" err="1">
                <a:latin typeface="Calibri"/>
                <a:cs typeface="Calibri"/>
              </a:rPr>
              <a:t>stesso</a:t>
            </a:r>
            <a:r>
              <a:rPr lang="en-US" dirty="0">
                <a:latin typeface="Calibri"/>
                <a:cs typeface="Calibri"/>
              </a:rPr>
              <a:t>. Se </a:t>
            </a:r>
            <a:r>
              <a:rPr lang="en-US" dirty="0" err="1">
                <a:latin typeface="Calibri"/>
                <a:cs typeface="Calibri"/>
              </a:rPr>
              <a:t>questo</a:t>
            </a:r>
            <a:r>
              <a:rPr lang="en-US" dirty="0">
                <a:latin typeface="Calibri"/>
                <a:cs typeface="Calibri"/>
              </a:rPr>
              <a:t> non </a:t>
            </a:r>
            <a:r>
              <a:rPr lang="en-US" dirty="0" err="1">
                <a:latin typeface="Calibri"/>
                <a:cs typeface="Calibri"/>
              </a:rPr>
              <a:t>dovesse</a:t>
            </a:r>
            <a:r>
              <a:rPr lang="en-US" dirty="0">
                <a:latin typeface="Calibri"/>
                <a:cs typeface="Calibri"/>
              </a:rPr>
              <a:t> </a:t>
            </a:r>
            <a:r>
              <a:rPr lang="en-US" dirty="0" err="1">
                <a:latin typeface="Calibri"/>
                <a:cs typeface="Calibri"/>
              </a:rPr>
              <a:t>succedere</a:t>
            </a:r>
            <a:r>
              <a:rPr lang="en-US" dirty="0">
                <a:latin typeface="Calibri"/>
                <a:cs typeface="Calibri"/>
              </a:rPr>
              <a:t>, </a:t>
            </a:r>
            <a:r>
              <a:rPr lang="en-US" dirty="0" err="1">
                <a:latin typeface="Calibri"/>
                <a:cs typeface="Calibri"/>
              </a:rPr>
              <a:t>si</a:t>
            </a:r>
            <a:r>
              <a:rPr lang="en-US" dirty="0">
                <a:latin typeface="Calibri"/>
                <a:cs typeface="Calibri"/>
              </a:rPr>
              <a:t> </a:t>
            </a:r>
            <a:r>
              <a:rPr lang="en-US" dirty="0" err="1">
                <a:latin typeface="Calibri"/>
                <a:cs typeface="Calibri"/>
              </a:rPr>
              <a:t>suggerisce</a:t>
            </a:r>
            <a:r>
              <a:rPr lang="en-US" dirty="0">
                <a:latin typeface="Calibri"/>
                <a:cs typeface="Calibri"/>
              </a:rPr>
              <a:t> di </a:t>
            </a:r>
            <a:r>
              <a:rPr lang="en-US" dirty="0" err="1">
                <a:latin typeface="Calibri"/>
                <a:cs typeface="Calibri"/>
              </a:rPr>
              <a:t>cambiare</a:t>
            </a:r>
            <a:r>
              <a:rPr lang="en-US" dirty="0">
                <a:latin typeface="Calibri"/>
                <a:cs typeface="Calibri"/>
              </a:rPr>
              <a:t> browser (Chrome, Firefox...) </a:t>
            </a:r>
            <a:r>
              <a:rPr lang="en-US" dirty="0" err="1">
                <a:latin typeface="Calibri"/>
                <a:cs typeface="Calibri"/>
              </a:rPr>
              <a:t>altrimenti</a:t>
            </a:r>
            <a:r>
              <a:rPr lang="en-US" dirty="0">
                <a:latin typeface="Calibri"/>
                <a:cs typeface="Calibri"/>
              </a:rPr>
              <a:t> </a:t>
            </a:r>
            <a:r>
              <a:rPr lang="en-US" dirty="0" err="1">
                <a:latin typeface="Calibri"/>
                <a:cs typeface="Calibri"/>
              </a:rPr>
              <a:t>il</a:t>
            </a:r>
            <a:r>
              <a:rPr lang="en-US" dirty="0">
                <a:latin typeface="Calibri"/>
                <a:cs typeface="Calibri"/>
              </a:rPr>
              <a:t> </a:t>
            </a:r>
            <a:r>
              <a:rPr lang="en-US" dirty="0" err="1">
                <a:latin typeface="Calibri"/>
                <a:cs typeface="Calibri"/>
              </a:rPr>
              <a:t>dato</a:t>
            </a:r>
            <a:r>
              <a:rPr lang="en-US" dirty="0">
                <a:latin typeface="Calibri"/>
                <a:cs typeface="Calibri"/>
              </a:rPr>
              <a:t> non </a:t>
            </a:r>
            <a:r>
              <a:rPr lang="en-US" dirty="0" err="1">
                <a:latin typeface="Calibri"/>
                <a:cs typeface="Calibri"/>
              </a:rPr>
              <a:t>sarà</a:t>
            </a:r>
            <a:r>
              <a:rPr lang="en-US" dirty="0">
                <a:latin typeface="Calibri"/>
                <a:cs typeface="Calibri"/>
              </a:rPr>
              <a:t> </a:t>
            </a:r>
            <a:r>
              <a:rPr lang="en-US" dirty="0" err="1">
                <a:latin typeface="Calibri"/>
                <a:cs typeface="Calibri"/>
              </a:rPr>
              <a:t>salvato</a:t>
            </a:r>
            <a:r>
              <a:rPr lang="en-US" dirty="0">
                <a:latin typeface="Calibri"/>
                <a:cs typeface="Calibri"/>
              </a:rPr>
              <a:t>. </a:t>
            </a:r>
          </a:p>
          <a:p>
            <a:r>
              <a:rPr lang="en-US" dirty="0" err="1">
                <a:latin typeface="Calibri"/>
                <a:cs typeface="Calibri"/>
              </a:rPr>
              <a:t>Facendo</a:t>
            </a:r>
            <a:r>
              <a:rPr lang="en-US" dirty="0">
                <a:latin typeface="Calibri"/>
                <a:cs typeface="Calibri"/>
              </a:rPr>
              <a:t> </a:t>
            </a:r>
            <a:r>
              <a:rPr lang="en-US" dirty="0" err="1">
                <a:latin typeface="Calibri"/>
                <a:cs typeface="Calibri"/>
              </a:rPr>
              <a:t>clic</a:t>
            </a:r>
            <a:r>
              <a:rPr lang="en-US" dirty="0">
                <a:latin typeface="Calibri"/>
                <a:cs typeface="Calibri"/>
              </a:rPr>
              <a:t> </a:t>
            </a:r>
            <a:r>
              <a:rPr lang="en-US" dirty="0" err="1">
                <a:latin typeface="Calibri"/>
                <a:cs typeface="Calibri"/>
              </a:rPr>
              <a:t>su</a:t>
            </a:r>
            <a:r>
              <a:rPr lang="en-US" dirty="0">
                <a:latin typeface="Calibri"/>
                <a:cs typeface="Calibri"/>
              </a:rPr>
              <a:t> </a:t>
            </a:r>
            <a:r>
              <a:rPr lang="en-US" dirty="0" err="1">
                <a:latin typeface="Calibri"/>
                <a:cs typeface="Calibri"/>
              </a:rPr>
              <a:t>Aggiungi</a:t>
            </a:r>
            <a:r>
              <a:rPr lang="en-US" dirty="0">
                <a:latin typeface="Calibri"/>
                <a:cs typeface="Calibri"/>
              </a:rPr>
              <a:t>, </a:t>
            </a:r>
            <a:r>
              <a:rPr lang="en-US" dirty="0" err="1">
                <a:latin typeface="Calibri"/>
                <a:cs typeface="Calibri"/>
              </a:rPr>
              <a:t>verrà</a:t>
            </a:r>
            <a:r>
              <a:rPr lang="en-US" dirty="0">
                <a:latin typeface="Calibri"/>
                <a:cs typeface="Calibri"/>
              </a:rPr>
              <a:t> </a:t>
            </a:r>
            <a:r>
              <a:rPr lang="en-US" dirty="0" err="1">
                <a:latin typeface="Calibri"/>
                <a:cs typeface="Calibri"/>
              </a:rPr>
              <a:t>visualizzata</a:t>
            </a:r>
            <a:r>
              <a:rPr lang="en-US" dirty="0">
                <a:latin typeface="Calibri"/>
                <a:cs typeface="Calibri"/>
              </a:rPr>
              <a:t> una </a:t>
            </a:r>
            <a:r>
              <a:rPr lang="en-US" dirty="0" err="1">
                <a:latin typeface="Calibri"/>
                <a:cs typeface="Calibri"/>
              </a:rPr>
              <a:t>mappa</a:t>
            </a:r>
            <a:r>
              <a:rPr lang="en-US" dirty="0">
                <a:latin typeface="Calibri"/>
                <a:cs typeface="Calibri"/>
              </a:rPr>
              <a:t> Google con </a:t>
            </a:r>
            <a:r>
              <a:rPr lang="en-US" dirty="0" err="1">
                <a:latin typeface="Calibri"/>
                <a:cs typeface="Calibri"/>
              </a:rPr>
              <a:t>tutti</a:t>
            </a:r>
            <a:r>
              <a:rPr lang="en-US" dirty="0">
                <a:latin typeface="Calibri"/>
                <a:cs typeface="Calibri"/>
              </a:rPr>
              <a:t> </a:t>
            </a:r>
            <a:r>
              <a:rPr lang="en-US" dirty="0" err="1">
                <a:latin typeface="Calibri"/>
                <a:cs typeface="Calibri"/>
              </a:rPr>
              <a:t>i</a:t>
            </a:r>
            <a:r>
              <a:rPr lang="en-US" dirty="0">
                <a:latin typeface="Calibri"/>
                <a:cs typeface="Calibri"/>
              </a:rPr>
              <a:t> </a:t>
            </a:r>
            <a:r>
              <a:rPr lang="en-US" dirty="0" err="1">
                <a:latin typeface="Calibri"/>
                <a:cs typeface="Calibri"/>
              </a:rPr>
              <a:t>Comuni</a:t>
            </a:r>
            <a:r>
              <a:rPr lang="en-US" dirty="0">
                <a:latin typeface="Calibri"/>
                <a:cs typeface="Calibri"/>
              </a:rPr>
              <a:t> </a:t>
            </a:r>
            <a:r>
              <a:rPr lang="en-US" dirty="0" err="1">
                <a:latin typeface="Calibri"/>
                <a:cs typeface="Calibri"/>
              </a:rPr>
              <a:t>inseriti</a:t>
            </a:r>
            <a:r>
              <a:rPr lang="en-US" dirty="0">
                <a:latin typeface="Calibri"/>
                <a:cs typeface="Calibri"/>
              </a:rPr>
              <a:t>. </a:t>
            </a:r>
          </a:p>
          <a:p>
            <a:r>
              <a:rPr lang="en-US" dirty="0" err="1">
                <a:latin typeface="Calibri"/>
                <a:cs typeface="Calibri"/>
              </a:rPr>
              <a:t>Utilizzare</a:t>
            </a:r>
            <a:r>
              <a:rPr lang="en-US" dirty="0">
                <a:latin typeface="Calibri"/>
                <a:cs typeface="Calibri"/>
              </a:rPr>
              <a:t> </a:t>
            </a:r>
            <a:r>
              <a:rPr lang="en-US" dirty="0" err="1">
                <a:latin typeface="Calibri"/>
                <a:cs typeface="Calibri"/>
              </a:rPr>
              <a:t>il</a:t>
            </a:r>
            <a:r>
              <a:rPr lang="en-US" dirty="0">
                <a:latin typeface="Calibri"/>
                <a:cs typeface="Calibri"/>
              </a:rPr>
              <a:t> campo "</a:t>
            </a:r>
            <a:r>
              <a:rPr lang="en-US" dirty="0" err="1">
                <a:latin typeface="Calibri"/>
                <a:cs typeface="Calibri"/>
              </a:rPr>
              <a:t>Località</a:t>
            </a:r>
            <a:r>
              <a:rPr lang="en-US" dirty="0">
                <a:latin typeface="Calibri"/>
                <a:cs typeface="Calibri"/>
              </a:rPr>
              <a:t>" per </a:t>
            </a:r>
            <a:r>
              <a:rPr lang="en-US" dirty="0" err="1">
                <a:latin typeface="Calibri"/>
                <a:cs typeface="Calibri"/>
              </a:rPr>
              <a:t>specificare</a:t>
            </a:r>
            <a:r>
              <a:rPr lang="en-US" dirty="0">
                <a:latin typeface="Calibri"/>
                <a:cs typeface="Calibri"/>
              </a:rPr>
              <a:t> </a:t>
            </a:r>
            <a:r>
              <a:rPr lang="en-US" dirty="0" err="1">
                <a:latin typeface="Calibri"/>
                <a:cs typeface="Calibri"/>
              </a:rPr>
              <a:t>quartieri</a:t>
            </a:r>
            <a:r>
              <a:rPr lang="en-US" dirty="0">
                <a:latin typeface="Calibri"/>
                <a:cs typeface="Calibri"/>
              </a:rPr>
              <a:t>, </a:t>
            </a:r>
            <a:r>
              <a:rPr lang="en-US" dirty="0" err="1">
                <a:latin typeface="Calibri"/>
                <a:cs typeface="Calibri"/>
              </a:rPr>
              <a:t>municipi</a:t>
            </a:r>
            <a:r>
              <a:rPr lang="en-US" dirty="0">
                <a:latin typeface="Calibri"/>
                <a:cs typeface="Calibri"/>
              </a:rPr>
              <a:t>, </a:t>
            </a:r>
            <a:r>
              <a:rPr lang="en-US" dirty="0" err="1">
                <a:latin typeface="Calibri"/>
                <a:cs typeface="Calibri"/>
              </a:rPr>
              <a:t>circoscrizioni</a:t>
            </a:r>
            <a:r>
              <a:rPr lang="en-US" dirty="0">
                <a:latin typeface="Calibri"/>
                <a:cs typeface="Calibri"/>
              </a:rPr>
              <a:t>...</a:t>
            </a:r>
          </a:p>
        </p:txBody>
      </p:sp>
    </p:spTree>
    <p:extLst>
      <p:ext uri="{BB962C8B-B14F-4D97-AF65-F5344CB8AC3E}">
        <p14:creationId xmlns:p14="http://schemas.microsoft.com/office/powerpoint/2010/main" val="2647771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983934" y="22736673"/>
            <a:ext cx="7871455" cy="21540071"/>
          </a:xfrm>
          <a:prstGeom prst="rect">
            <a:avLst/>
          </a:prstGeom>
          <a:noFill/>
          <a:ln>
            <a:noFill/>
          </a:ln>
        </p:spPr>
        <p:txBody>
          <a:bodyPr lIns="185602" tIns="185602" rIns="185602" bIns="185602" anchor="ctr" anchorCtr="0">
            <a:noAutofit/>
          </a:bodyPr>
          <a:lstStyle/>
          <a:p>
            <a:endParaRPr dirty="0"/>
          </a:p>
        </p:txBody>
      </p:sp>
      <p:sp>
        <p:nvSpPr>
          <p:cNvPr id="342" name="Shape 342"/>
          <p:cNvSpPr>
            <a:spLocks noGrp="1" noRot="1" noChangeAspect="1"/>
          </p:cNvSpPr>
          <p:nvPr>
            <p:ph type="sldImg" idx="2"/>
          </p:nvPr>
        </p:nvSpPr>
        <p:spPr>
          <a:xfrm>
            <a:off x="-11037888" y="3590925"/>
            <a:ext cx="31915101" cy="17951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581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Shape 294"/>
          <p:cNvSpPr>
            <a:spLocks noGrp="1"/>
          </p:cNvSpPr>
          <p:nvPr>
            <p:ph type="body" idx="1"/>
          </p:nvPr>
        </p:nvSpPr>
        <p:spPr bwMode="auto">
          <a:xfrm>
            <a:off x="992664" y="22735469"/>
            <a:ext cx="7941310" cy="215412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5602" tIns="185602" rIns="185602" bIns="185602" numCol="1" anchor="ctr" anchorCtr="0" compatLnSpc="1">
            <a:prstTxWarp prst="textNoShape">
              <a:avLst/>
            </a:prstTxWarp>
          </a:bodyPr>
          <a:lstStyle/>
          <a:p>
            <a:pPr>
              <a:spcBef>
                <a:spcPct val="0"/>
              </a:spcBef>
            </a:pPr>
            <a:endParaRPr lang="it-IT" altLang="it-IT"/>
          </a:p>
        </p:txBody>
      </p:sp>
      <p:sp>
        <p:nvSpPr>
          <p:cNvPr id="93187" name="Shape 295"/>
          <p:cNvSpPr>
            <a:spLocks noGrp="1" noRot="1" noChangeAspect="1" noTextEdit="1"/>
          </p:cNvSpPr>
          <p:nvPr>
            <p:ph type="sldImg" idx="2"/>
          </p:nvPr>
        </p:nvSpPr>
        <p:spPr bwMode="auto">
          <a:xfrm>
            <a:off x="-10993438" y="3590925"/>
            <a:ext cx="31913513" cy="17951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589472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a:extLst>
              <a:ext uri="{FF2B5EF4-FFF2-40B4-BE49-F238E27FC236}">
                <a16:creationId xmlns:a16="http://schemas.microsoft.com/office/drawing/2014/main" id="{82FA0E63-D63D-470B-A7EF-5E4A720DBB7A}"/>
              </a:ext>
            </a:extLst>
          </p:cNvPr>
          <p:cNvSpPr>
            <a:spLocks noGrp="1"/>
          </p:cNvSpPr>
          <p:nvPr>
            <p:ph type="sldNum" sz="quarter" idx="5"/>
          </p:nvPr>
        </p:nvSpPr>
        <p:spPr/>
        <p:txBody>
          <a:bodyPr lIns="185632" tIns="92816" rIns="185632" bIns="92816"/>
          <a:lstStyle/>
          <a:p>
            <a:pPr>
              <a:defRPr/>
            </a:pPr>
            <a:fld id="{96B7ABD7-00DD-44D0-8A45-7715D068B665}" type="slidenum">
              <a:rPr lang="it-IT" smtClean="0"/>
              <a:pPr>
                <a:defRPr/>
              </a:pPr>
              <a:t>62</a:t>
            </a:fld>
            <a:endParaRPr lang="it-IT"/>
          </a:p>
        </p:txBody>
      </p:sp>
    </p:spTree>
    <p:extLst>
      <p:ext uri="{BB962C8B-B14F-4D97-AF65-F5344CB8AC3E}">
        <p14:creationId xmlns:p14="http://schemas.microsoft.com/office/powerpoint/2010/main" val="167491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p:cNvSpPr>
            <a:spLocks noGrp="1"/>
          </p:cNvSpPr>
          <p:nvPr>
            <p:ph type="sldNum" sz="quarter" idx="5"/>
          </p:nvPr>
        </p:nvSpPr>
        <p:spPr/>
        <p:txBody>
          <a:bodyPr lIns="185632" tIns="92816" rIns="185632" bIns="92816"/>
          <a:lstStyle/>
          <a:p>
            <a:pPr>
              <a:defRPr/>
            </a:pPr>
            <a:fld id="{CC2C15DB-A8D6-463B-A842-D3F873C55C4C}" type="slidenum">
              <a:rPr lang="it-IT" smtClean="0"/>
              <a:pPr>
                <a:defRPr/>
              </a:pPr>
              <a:t>4</a:t>
            </a:fld>
            <a:endParaRPr lang="it-IT"/>
          </a:p>
        </p:txBody>
      </p:sp>
    </p:spTree>
    <p:extLst>
      <p:ext uri="{BB962C8B-B14F-4D97-AF65-F5344CB8AC3E}">
        <p14:creationId xmlns:p14="http://schemas.microsoft.com/office/powerpoint/2010/main" val="284605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p:cNvSpPr>
            <a:spLocks noGrp="1"/>
          </p:cNvSpPr>
          <p:nvPr>
            <p:ph type="sldNum" sz="quarter" idx="5"/>
          </p:nvPr>
        </p:nvSpPr>
        <p:spPr/>
        <p:txBody>
          <a:bodyPr lIns="185632" tIns="92816" rIns="185632" bIns="92816"/>
          <a:lstStyle/>
          <a:p>
            <a:pPr>
              <a:defRPr/>
            </a:pPr>
            <a:fld id="{CC2C15DB-A8D6-463B-A842-D3F873C55C4C}" type="slidenum">
              <a:rPr lang="it-IT" smtClean="0"/>
              <a:pPr>
                <a:defRPr/>
              </a:pPr>
              <a:t>5</a:t>
            </a:fld>
            <a:endParaRPr lang="it-IT"/>
          </a:p>
        </p:txBody>
      </p:sp>
    </p:spTree>
    <p:extLst>
      <p:ext uri="{BB962C8B-B14F-4D97-AF65-F5344CB8AC3E}">
        <p14:creationId xmlns:p14="http://schemas.microsoft.com/office/powerpoint/2010/main" val="2466915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p:cNvSpPr>
            <a:spLocks noGrp="1"/>
          </p:cNvSpPr>
          <p:nvPr>
            <p:ph type="sldNum" sz="quarter" idx="5"/>
          </p:nvPr>
        </p:nvSpPr>
        <p:spPr/>
        <p:txBody>
          <a:bodyPr lIns="185632" tIns="92816" rIns="185632" bIns="92816"/>
          <a:lstStyle/>
          <a:p>
            <a:pPr>
              <a:defRPr/>
            </a:pPr>
            <a:fld id="{CF78BFC9-1BEA-4BC9-BBBA-63352D925A68}" type="slidenum">
              <a:rPr lang="it-IT" smtClean="0"/>
              <a:pPr>
                <a:defRPr/>
              </a:pPr>
              <a:t>6</a:t>
            </a:fld>
            <a:endParaRPr lang="it-IT"/>
          </a:p>
        </p:txBody>
      </p:sp>
    </p:spTree>
    <p:extLst>
      <p:ext uri="{BB962C8B-B14F-4D97-AF65-F5344CB8AC3E}">
        <p14:creationId xmlns:p14="http://schemas.microsoft.com/office/powerpoint/2010/main" val="329385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4" name="Segnaposto numero diapositiva 3"/>
          <p:cNvSpPr>
            <a:spLocks noGrp="1"/>
          </p:cNvSpPr>
          <p:nvPr>
            <p:ph type="sldNum" sz="quarter" idx="5"/>
          </p:nvPr>
        </p:nvSpPr>
        <p:spPr/>
        <p:txBody>
          <a:bodyPr lIns="185632" tIns="92816" rIns="185632" bIns="92816"/>
          <a:lstStyle/>
          <a:p>
            <a:pPr>
              <a:defRPr/>
            </a:pPr>
            <a:fld id="{DE46E867-C39C-4D33-806F-CBE0BC574CA9}" type="slidenum">
              <a:rPr lang="it-IT" smtClean="0"/>
              <a:pPr>
                <a:defRPr/>
              </a:pPr>
              <a:t>7</a:t>
            </a:fld>
            <a:endParaRPr lang="it-IT"/>
          </a:p>
        </p:txBody>
      </p:sp>
    </p:spTree>
    <p:extLst>
      <p:ext uri="{BB962C8B-B14F-4D97-AF65-F5344CB8AC3E}">
        <p14:creationId xmlns:p14="http://schemas.microsoft.com/office/powerpoint/2010/main" val="189297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a:t>La novità risiede nel fatto che le risorse finanziarie che sostengono questo intervento sono miste: </a:t>
            </a:r>
            <a:r>
              <a:rPr lang="it-IT" b="1" u="sng" dirty="0"/>
              <a:t>pubbliche e private</a:t>
            </a:r>
            <a:r>
              <a:rPr lang="it-IT" dirty="0"/>
              <a:t> insieme. Quelle private sono delle Fondazioni di origine bancaria italiane che hanno deciso di </a:t>
            </a:r>
            <a:r>
              <a:rPr lang="it-IT" b="1" i="1" dirty="0"/>
              <a:t>versare 30 milioni l’anno</a:t>
            </a:r>
            <a:r>
              <a:rPr lang="it-IT" dirty="0"/>
              <a:t>, per tre anni, per questo obiettivo. Lo Stato, in parallelo, ha deciso di aumentare questa dotazione attraverso un </a:t>
            </a:r>
            <a:r>
              <a:rPr lang="it-IT" b="1" i="1" dirty="0"/>
              <a:t>meccanismo fiscale, un credito di imposta sugli utili delle Fondazioni</a:t>
            </a:r>
            <a:r>
              <a:rPr lang="it-IT" dirty="0"/>
              <a:t>, in modo tale da incrementarlo fino a 120 milioni di euro all’anno, per tre anni. Una cifra importante e importanti sono le modalità con cui si è costruito questo Fondo</a:t>
            </a:r>
            <a:r>
              <a:rPr lang="it-IT" b="1" u="sng" dirty="0"/>
              <a:t>: lo Stato ha infatti deciso autonomamente di non avere alcun ruolo nella gestione del Fondo, che è affidata a un soggetto privato, quale siamo noi, che si occupa di regolare i meccanismi di erogazione delle risorse, di valutazione dei progetti, di monitoraggio e di verifica dell’impatto.</a:t>
            </a:r>
            <a:r>
              <a:rPr lang="it-IT" dirty="0"/>
              <a:t> </a:t>
            </a:r>
          </a:p>
        </p:txBody>
      </p:sp>
    </p:spTree>
    <p:extLst>
      <p:ext uri="{BB962C8B-B14F-4D97-AF65-F5344CB8AC3E}">
        <p14:creationId xmlns:p14="http://schemas.microsoft.com/office/powerpoint/2010/main" val="343792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90000"/>
              </a:lnSpc>
              <a:spcBef>
                <a:spcPts val="2030"/>
              </a:spcBef>
              <a:spcAft>
                <a:spcPct val="0"/>
              </a:spcAft>
            </a:pPr>
            <a:r>
              <a:rPr lang="it-IT" dirty="0"/>
              <a:t>Importante sottolineare  la </a:t>
            </a:r>
            <a:r>
              <a:rPr lang="it-IT" b="1" dirty="0"/>
              <a:t>proficua relazione </a:t>
            </a:r>
            <a:r>
              <a:rPr lang="it-IT" dirty="0"/>
              <a:t>tra Fondazioni di origine bancaria e Terzo settore, in particolare la collaborazione tra le rappresentanze delle varie componenti che animano questi mondi, cioè degli enti che promuovono l’azione dei rappresentati, ne tutelano le istanze e ne valorizzano i risultati. Si tratta delle organizzazioni di riferimento delle varie componenti: Acri, per le Fondazioni di origine bancaria, il Forum Nazionale del Terzo settore, che rappresenta il mondo dell’associazionismo e della cooperazione sociale, </a:t>
            </a:r>
            <a:r>
              <a:rPr lang="it-IT" dirty="0" err="1"/>
              <a:t>CSVnet</a:t>
            </a:r>
            <a:r>
              <a:rPr lang="it-IT" dirty="0"/>
              <a:t>, il Coordinamento Nazionale dei </a:t>
            </a:r>
            <a:r>
              <a:rPr lang="it-IT" dirty="0" err="1"/>
              <a:t>Csv</a:t>
            </a:r>
            <a:r>
              <a:rPr lang="it-IT" dirty="0"/>
              <a:t> . </a:t>
            </a:r>
            <a:endParaRPr lang="en-US" dirty="0"/>
          </a:p>
          <a:p>
            <a:pPr algn="just">
              <a:lnSpc>
                <a:spcPct val="90000"/>
              </a:lnSpc>
              <a:spcBef>
                <a:spcPts val="2030"/>
              </a:spcBef>
              <a:spcAft>
                <a:spcPct val="0"/>
              </a:spcAft>
            </a:pPr>
            <a:r>
              <a:rPr lang="it-IT" dirty="0"/>
              <a:t>Il Fondo per il contrasto della povertà educativa minorile (Fondo) rappresenta l’evoluzione di un percorso avviato dagli accordi tra le rappresentanze delle Fondazioni e del Terzo settore. Acri, in occasione del suo XXIII Congresso tenutosi a Lucca nel giugno 2015, ha inserito uno specifico punto programmatico nella mozione finale che impegna l’Associazione e le Fondazioni a </a:t>
            </a:r>
            <a:r>
              <a:rPr lang="it-IT" i="1" dirty="0"/>
              <a:t>“realizzare una significativa iniziativa nazionale, in collaborazione con le rappresentanze del Volontariato e del Terzo settore, di contrasto alle nuove povertà e a sostegno dell’infanzia svantaggiata …”.</a:t>
            </a:r>
            <a:r>
              <a:rPr lang="it-IT" dirty="0"/>
              <a:t> Le scelte di indirizzo strategico sono definite da un apposito </a:t>
            </a:r>
            <a:r>
              <a:rPr lang="it-IT" b="1" dirty="0"/>
              <a:t>Comitato di indirizzo </a:t>
            </a:r>
            <a:r>
              <a:rPr lang="it-IT" dirty="0"/>
              <a:t>nel quale sono pariteticamente rappresentate le Fondazioni di origine bancaria, il Governo, le organizzazioni del Terzo Settore e rappresentanti di </a:t>
            </a:r>
            <a:r>
              <a:rPr lang="it-IT" dirty="0" err="1"/>
              <a:t>Isfol</a:t>
            </a:r>
            <a:r>
              <a:rPr lang="it-IT" dirty="0"/>
              <a:t> e EIEF – Istituto Einaudi per l’economia e la finanza d’imposta. Complessivamente hanno aderito al Fondo per l’annualità 2016 ben 72 Fondazioni sulle 86 associate ad Acri, per un importo complessivo, per il primo anno di operatività del Fondo, pari a oltre 120 milioni di euro. Parallelamente, Acri ha identificato il soggetto attuatore nella Fondazione con il Sud, prova evidente non solo della fiducia sulla capacità della stessa di affrontare questa pesante sfida, ma anche della volontà di poter mostrare l’efficacia di una buona pratica che “dal Sud” si propaga sull’intero territorio nazionale. Fondazione con il Sud, accettando l’incarico, ha costituito una impresa sociale cui demandare la gestione del Fondo, partecipata al 100% e denominata “</a:t>
            </a:r>
            <a:r>
              <a:rPr lang="it-IT" b="1" dirty="0"/>
              <a:t>Con i bambini</a:t>
            </a:r>
            <a:r>
              <a:rPr lang="it-IT" dirty="0"/>
              <a:t>”, al fine di garantire la separazione amministrativa e gestionale del Fondo e una maggiore trasparenza e tracciabilità delle attività e dell’utilizzo delle risorse. </a:t>
            </a:r>
            <a:endParaRPr lang="en-US" dirty="0"/>
          </a:p>
        </p:txBody>
      </p:sp>
      <p:sp>
        <p:nvSpPr>
          <p:cNvPr id="4" name="Segnaposto numero diapositiva 3"/>
          <p:cNvSpPr>
            <a:spLocks noGrp="1"/>
          </p:cNvSpPr>
          <p:nvPr>
            <p:ph type="sldNum" sz="quarter" idx="5"/>
          </p:nvPr>
        </p:nvSpPr>
        <p:spPr/>
        <p:txBody>
          <a:bodyPr lIns="185632" tIns="92816" rIns="185632" bIns="92816"/>
          <a:lstStyle/>
          <a:p>
            <a:pPr>
              <a:defRPr/>
            </a:pPr>
            <a:fld id="{C2A72E0F-FB06-4B73-9F8A-B342B83DD322}" type="slidenum">
              <a:rPr lang="it-IT" smtClean="0"/>
              <a:pPr>
                <a:defRPr/>
              </a:pPr>
              <a:t>9</a:t>
            </a:fld>
            <a:endParaRPr lang="it-IT"/>
          </a:p>
        </p:txBody>
      </p:sp>
    </p:spTree>
    <p:extLst>
      <p:ext uri="{BB962C8B-B14F-4D97-AF65-F5344CB8AC3E}">
        <p14:creationId xmlns:p14="http://schemas.microsoft.com/office/powerpoint/2010/main" val="2022332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‹N›</a:t>
            </a:fld>
            <a:endParaRPr lang="en-US" sz="1200" b="0" i="0" u="none" strike="noStrike" cap="none" dirty="0">
              <a:solidFill>
                <a:srgbClr val="898989"/>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78" name="Shape 78"/>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79" name="Shape 79"/>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31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‹N›</a:t>
            </a:fld>
            <a:endParaRPr lang="en-US" sz="1200" b="0" i="0" u="none" strike="noStrike" cap="none" dirty="0">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1_Titolo e testo verticale">
    <p:spTree>
      <p:nvGrpSpPr>
        <p:cNvPr id="1" name="Shape 23"/>
        <p:cNvGrpSpPr/>
        <p:nvPr/>
      </p:nvGrpSpPr>
      <p:grpSpPr>
        <a:xfrm>
          <a:off x="0" y="0"/>
          <a:ext cx="0" cy="0"/>
          <a:chOff x="0" y="0"/>
          <a:chExt cx="0" cy="0"/>
        </a:xfrm>
      </p:grpSpPr>
      <p:sp>
        <p:nvSpPr>
          <p:cNvPr id="24" name="Shape 24"/>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27" name="Shape 2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28" name="Shape 2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olo e testo verticale">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rot="5400000">
            <a:off x="3920331" y="-1256506"/>
            <a:ext cx="4351336"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Immagine con didascalia">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8" name="Shape 3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40" name="Shape 4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41" name="Shape 4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uto con didascalia">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32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685800" marR="0" lvl="1" indent="-508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Vuota">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51" name="Shape 5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65" name="Shape 6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‹N›</a:t>
            </a:fld>
            <a:endParaRPr lang="en-US" sz="1200" b="0" i="0" u="none" dirty="0">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838200" y="1825625"/>
            <a:ext cx="10515599" cy="4351336"/>
          </a:xfrm>
          <a:prstGeom prst="rect">
            <a:avLst/>
          </a:prstGeom>
          <a:noFill/>
          <a:ln>
            <a:noFill/>
          </a:ln>
        </p:spPr>
        <p:txBody>
          <a:bodyPr lIns="91425" tIns="91425" rIns="91425" bIns="91425" anchor="t" anchorCtr="0"/>
          <a:lstStyle>
            <a:lvl1pPr marL="228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9" name="Shape 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dirty="0"/>
          </a:p>
        </p:txBody>
      </p:sp>
      <p:sp>
        <p:nvSpPr>
          <p:cNvPr id="10" name="Shape 1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strike="noStrike" cap="none">
                <a:solidFill>
                  <a:srgbClr val="898989"/>
                </a:solidFill>
                <a:latin typeface="Calibri"/>
                <a:ea typeface="Calibri"/>
                <a:cs typeface="Calibri"/>
                <a:sym typeface="Calibri"/>
              </a:rPr>
              <a:t>‹N›</a:t>
            </a:fld>
            <a:endParaRPr lang="en-US" sz="1200" b="0" i="0" u="none" strike="noStrike" cap="none" dirty="0">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onibambini.org/e-book-e-dossier-con-i-bambini/"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mailto:iniziative@conibambini.org"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hyperlink" Target="http://www.conibambini.org/faq/" TargetMode="External"/><Relationship Id="rId4" Type="http://schemas.openxmlformats.org/officeDocument/2006/relationships/hyperlink" Target="mailto:comunicazioni@chairos.it"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1571625" y="546957"/>
            <a:ext cx="9144000" cy="165172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rgbClr val="F28C00"/>
              </a:buClr>
              <a:buSzPct val="25000"/>
              <a:buFont typeface="Tahoma"/>
              <a:buNone/>
            </a:pPr>
            <a:r>
              <a:rPr lang="en-US" sz="5400" b="1" i="0" u="none" strike="noStrike" cap="none" dirty="0">
                <a:solidFill>
                  <a:srgbClr val="F28C00"/>
                </a:solidFill>
                <a:latin typeface="Tahoma"/>
                <a:ea typeface="Tahoma"/>
                <a:cs typeface="Tahoma"/>
                <a:sym typeface="Tahoma"/>
              </a:rPr>
              <a:t>BANDO </a:t>
            </a:r>
            <a:br>
              <a:rPr lang="en-US" sz="5400" b="1" i="0" u="none" strike="noStrike" cap="none" dirty="0">
                <a:solidFill>
                  <a:srgbClr val="F28C00"/>
                </a:solidFill>
                <a:latin typeface="Tahoma"/>
                <a:ea typeface="Tahoma"/>
                <a:cs typeface="Tahoma"/>
                <a:sym typeface="Tahoma"/>
              </a:rPr>
            </a:br>
            <a:r>
              <a:rPr lang="en-US" sz="5400" b="1" i="0" u="none" strike="noStrike" cap="none" dirty="0">
                <a:solidFill>
                  <a:srgbClr val="F28C00"/>
                </a:solidFill>
                <a:latin typeface="Tahoma"/>
                <a:ea typeface="Tahoma"/>
                <a:cs typeface="Tahoma"/>
                <a:sym typeface="Tahoma"/>
              </a:rPr>
              <a:t>“Un </a:t>
            </a:r>
            <a:r>
              <a:rPr lang="en-US" sz="5400" b="1" i="0" u="none" strike="noStrike" cap="none" dirty="0" err="1">
                <a:solidFill>
                  <a:srgbClr val="F28C00"/>
                </a:solidFill>
                <a:latin typeface="Tahoma"/>
                <a:ea typeface="Tahoma"/>
                <a:cs typeface="Tahoma"/>
                <a:sym typeface="Tahoma"/>
              </a:rPr>
              <a:t>passo</a:t>
            </a:r>
            <a:r>
              <a:rPr lang="en-US" sz="5400" b="1" i="0" u="none" strike="noStrike" cap="none" dirty="0">
                <a:solidFill>
                  <a:srgbClr val="F28C00"/>
                </a:solidFill>
                <a:latin typeface="Tahoma"/>
                <a:ea typeface="Tahoma"/>
                <a:cs typeface="Tahoma"/>
                <a:sym typeface="Tahoma"/>
              </a:rPr>
              <a:t> </a:t>
            </a:r>
            <a:r>
              <a:rPr lang="en-US" sz="5400" b="1" i="0" u="none" strike="noStrike" cap="none" dirty="0" err="1">
                <a:solidFill>
                  <a:srgbClr val="F28C00"/>
                </a:solidFill>
                <a:latin typeface="Tahoma"/>
                <a:ea typeface="Tahoma"/>
                <a:cs typeface="Tahoma"/>
                <a:sym typeface="Tahoma"/>
              </a:rPr>
              <a:t>avanti</a:t>
            </a:r>
            <a:r>
              <a:rPr lang="en-US" sz="5400" b="1" i="0" u="none" strike="noStrike" cap="none" dirty="0">
                <a:solidFill>
                  <a:srgbClr val="F28C00"/>
                </a:solidFill>
                <a:latin typeface="Tahoma"/>
                <a:ea typeface="Tahoma"/>
                <a:cs typeface="Tahoma"/>
                <a:sym typeface="Tahoma"/>
              </a:rPr>
              <a:t>”</a:t>
            </a:r>
          </a:p>
        </p:txBody>
      </p:sp>
      <p:sp>
        <p:nvSpPr>
          <p:cNvPr id="85" name="Shape 85"/>
          <p:cNvSpPr txBox="1">
            <a:spLocks noGrp="1"/>
          </p:cNvSpPr>
          <p:nvPr>
            <p:ph type="subTitle" idx="1"/>
          </p:nvPr>
        </p:nvSpPr>
        <p:spPr>
          <a:xfrm>
            <a:off x="1435100" y="2257423"/>
            <a:ext cx="9144000" cy="428625"/>
          </a:xfrm>
          <a:prstGeom prst="rect">
            <a:avLst/>
          </a:prstGeom>
          <a:noFill/>
          <a:ln>
            <a:noFill/>
          </a:ln>
        </p:spPr>
        <p:txBody>
          <a:bodyPr lIns="91425" tIns="45700" rIns="91425" bIns="45700" anchor="t" anchorCtr="0">
            <a:noAutofit/>
          </a:bodyPr>
          <a:lstStyle/>
          <a:p>
            <a:pPr>
              <a:spcBef>
                <a:spcPts val="0"/>
              </a:spcBef>
              <a:buClr>
                <a:srgbClr val="3C3C3C"/>
              </a:buClr>
              <a:buSzPct val="25000"/>
            </a:pPr>
            <a:endParaRPr lang="en-US" sz="2200" dirty="0">
              <a:solidFill>
                <a:srgbClr val="3C3C3C"/>
              </a:solidFill>
              <a:latin typeface="Tahoma"/>
              <a:ea typeface="Tahoma"/>
              <a:cs typeface="Tahoma"/>
              <a:sym typeface="Tahoma"/>
            </a:endParaRPr>
          </a:p>
          <a:p>
            <a:pPr>
              <a:spcBef>
                <a:spcPts val="0"/>
              </a:spcBef>
              <a:buClr>
                <a:srgbClr val="3C3C3C"/>
              </a:buClr>
              <a:buSzPct val="25000"/>
            </a:pPr>
            <a:endParaRPr lang="en-US" sz="2200" dirty="0">
              <a:solidFill>
                <a:srgbClr val="3C3C3C"/>
              </a:solidFill>
              <a:latin typeface="Tahoma"/>
              <a:ea typeface="Tahoma"/>
              <a:cs typeface="Tahoma"/>
              <a:sym typeface="Tahoma"/>
            </a:endParaRPr>
          </a:p>
          <a:p>
            <a:pPr>
              <a:spcBef>
                <a:spcPts val="0"/>
              </a:spcBef>
              <a:buClr>
                <a:srgbClr val="3C3C3C"/>
              </a:buClr>
              <a:buSzPct val="25000"/>
            </a:pPr>
            <a:r>
              <a:rPr lang="en-US" sz="2200" dirty="0" err="1">
                <a:solidFill>
                  <a:srgbClr val="3C3C3C"/>
                </a:solidFill>
                <a:latin typeface="Tahoma"/>
                <a:ea typeface="Tahoma"/>
                <a:cs typeface="Tahoma"/>
                <a:sym typeface="Tahoma"/>
              </a:rPr>
              <a:t>Idee</a:t>
            </a:r>
            <a:r>
              <a:rPr lang="en-US" sz="2200" dirty="0">
                <a:solidFill>
                  <a:srgbClr val="3C3C3C"/>
                </a:solidFill>
                <a:latin typeface="Tahoma"/>
                <a:ea typeface="Tahoma"/>
                <a:cs typeface="Tahoma"/>
                <a:sym typeface="Tahoma"/>
              </a:rPr>
              <a:t> innovative per</a:t>
            </a:r>
            <a:r>
              <a:rPr lang="en-US" sz="2200" b="0" i="0" u="none" strike="noStrike" cap="none" dirty="0">
                <a:solidFill>
                  <a:srgbClr val="3C3C3C"/>
                </a:solidFill>
                <a:latin typeface="Tahoma"/>
                <a:ea typeface="Tahoma"/>
                <a:cs typeface="Tahoma"/>
                <a:sym typeface="Tahoma"/>
              </a:rPr>
              <a:t> </a:t>
            </a:r>
            <a:r>
              <a:rPr lang="en-US" sz="2200" b="0" i="0" u="none" strike="noStrike" cap="none" dirty="0" err="1">
                <a:solidFill>
                  <a:srgbClr val="3C3C3C"/>
                </a:solidFill>
                <a:latin typeface="Tahoma"/>
                <a:ea typeface="Tahoma"/>
                <a:cs typeface="Tahoma"/>
                <a:sym typeface="Tahoma"/>
              </a:rPr>
              <a:t>il</a:t>
            </a:r>
            <a:r>
              <a:rPr lang="en-US" sz="2200" b="0" i="0" u="none" strike="noStrike" cap="none" dirty="0">
                <a:solidFill>
                  <a:srgbClr val="3C3C3C"/>
                </a:solidFill>
                <a:latin typeface="Tahoma"/>
                <a:ea typeface="Tahoma"/>
                <a:cs typeface="Tahoma"/>
                <a:sym typeface="Tahoma"/>
              </a:rPr>
              <a:t> </a:t>
            </a:r>
            <a:r>
              <a:rPr lang="en-US" sz="2200" b="0" i="0" u="none" strike="noStrike" cap="none" dirty="0" err="1">
                <a:solidFill>
                  <a:srgbClr val="3C3C3C"/>
                </a:solidFill>
                <a:latin typeface="Tahoma"/>
                <a:ea typeface="Tahoma"/>
                <a:cs typeface="Tahoma"/>
                <a:sym typeface="Tahoma"/>
              </a:rPr>
              <a:t>contrasto</a:t>
            </a:r>
            <a:r>
              <a:rPr lang="en-US" sz="2200" b="0" i="0" u="none" strike="noStrike" cap="none" dirty="0">
                <a:solidFill>
                  <a:srgbClr val="3C3C3C"/>
                </a:solidFill>
                <a:latin typeface="Tahoma"/>
                <a:ea typeface="Tahoma"/>
                <a:cs typeface="Tahoma"/>
                <a:sym typeface="Tahoma"/>
              </a:rPr>
              <a:t> </a:t>
            </a:r>
            <a:r>
              <a:rPr lang="en-US" sz="2200" b="0" i="0" u="none" strike="noStrike" cap="none" dirty="0" err="1">
                <a:solidFill>
                  <a:srgbClr val="3C3C3C"/>
                </a:solidFill>
                <a:latin typeface="Tahoma"/>
                <a:ea typeface="Tahoma"/>
                <a:cs typeface="Tahoma"/>
                <a:sym typeface="Tahoma"/>
              </a:rPr>
              <a:t>della</a:t>
            </a:r>
            <a:r>
              <a:rPr lang="en-US" sz="2200" b="0" i="0" u="none" strike="noStrike" cap="none" dirty="0">
                <a:solidFill>
                  <a:srgbClr val="3C3C3C"/>
                </a:solidFill>
                <a:latin typeface="Tahoma"/>
                <a:ea typeface="Tahoma"/>
                <a:cs typeface="Tahoma"/>
                <a:sym typeface="Tahoma"/>
              </a:rPr>
              <a:t> </a:t>
            </a:r>
            <a:r>
              <a:rPr lang="en-US" sz="2200" b="0" i="0" u="none" strike="noStrike" cap="none" dirty="0" err="1">
                <a:solidFill>
                  <a:srgbClr val="3C3C3C"/>
                </a:solidFill>
                <a:latin typeface="Tahoma"/>
                <a:ea typeface="Tahoma"/>
                <a:cs typeface="Tahoma"/>
                <a:sym typeface="Tahoma"/>
              </a:rPr>
              <a:t>povertà</a:t>
            </a:r>
            <a:r>
              <a:rPr lang="en-US" sz="2200" b="0" i="0" u="none" strike="noStrike" cap="none" dirty="0">
                <a:solidFill>
                  <a:srgbClr val="3C3C3C"/>
                </a:solidFill>
                <a:latin typeface="Tahoma"/>
                <a:ea typeface="Tahoma"/>
                <a:cs typeface="Tahoma"/>
                <a:sym typeface="Tahoma"/>
              </a:rPr>
              <a:t> </a:t>
            </a:r>
            <a:r>
              <a:rPr lang="en-US" sz="2200" b="0" i="0" u="none" strike="noStrike" cap="none" dirty="0" err="1">
                <a:solidFill>
                  <a:srgbClr val="3C3C3C"/>
                </a:solidFill>
                <a:latin typeface="Tahoma"/>
                <a:ea typeface="Tahoma"/>
                <a:cs typeface="Tahoma"/>
                <a:sym typeface="Tahoma"/>
              </a:rPr>
              <a:t>educativa</a:t>
            </a:r>
            <a:r>
              <a:rPr lang="en-US" sz="2200" b="0" i="0" u="none" strike="noStrike" cap="none" dirty="0">
                <a:solidFill>
                  <a:srgbClr val="3C3C3C"/>
                </a:solidFill>
                <a:latin typeface="Tahoma"/>
                <a:ea typeface="Tahoma"/>
                <a:cs typeface="Tahoma"/>
                <a:sym typeface="Tahoma"/>
              </a:rPr>
              <a:t> </a:t>
            </a:r>
            <a:r>
              <a:rPr lang="en-US" sz="2200" b="0" i="0" u="none" strike="noStrike" cap="none" dirty="0" err="1">
                <a:solidFill>
                  <a:srgbClr val="3C3C3C"/>
                </a:solidFill>
                <a:latin typeface="Tahoma"/>
                <a:ea typeface="Tahoma"/>
                <a:cs typeface="Tahoma"/>
                <a:sym typeface="Tahoma"/>
              </a:rPr>
              <a:t>minorile</a:t>
            </a:r>
            <a:endParaRPr lang="en-US" sz="2200" b="0" i="0" u="none" strike="noStrike" cap="none" dirty="0">
              <a:solidFill>
                <a:srgbClr val="3C3C3C"/>
              </a:solidFill>
              <a:latin typeface="Tahoma"/>
              <a:ea typeface="Tahoma"/>
              <a:cs typeface="Tahoma"/>
            </a:endParaRPr>
          </a:p>
        </p:txBody>
      </p:sp>
      <p:sp>
        <p:nvSpPr>
          <p:cNvPr id="86" name="Shape 86"/>
          <p:cNvSpPr txBox="1"/>
          <p:nvPr/>
        </p:nvSpPr>
        <p:spPr>
          <a:xfrm>
            <a:off x="149225" y="6157912"/>
            <a:ext cx="5183186" cy="4302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F7F7F"/>
              </a:buClr>
              <a:buSzPct val="25000"/>
              <a:buFont typeface="Tahoma"/>
              <a:buNone/>
            </a:pPr>
            <a:r>
              <a:rPr lang="en-US" sz="1100" b="0" i="0" u="none" strike="noStrike" cap="none" dirty="0">
                <a:solidFill>
                  <a:srgbClr val="7F7F7F"/>
                </a:solidFill>
                <a:latin typeface="Tahoma"/>
                <a:ea typeface="Tahoma"/>
                <a:cs typeface="Tahoma"/>
                <a:sym typeface="Tahoma"/>
              </a:rPr>
              <a:t>Soggetto attuatore del «Fondo per il contrasto della povertà educativa minorile»</a:t>
            </a:r>
          </a:p>
          <a:p>
            <a:pPr marL="0" marR="0" lvl="0" indent="0" algn="l" rtl="0">
              <a:lnSpc>
                <a:spcPct val="100000"/>
              </a:lnSpc>
              <a:spcBef>
                <a:spcPts val="0"/>
              </a:spcBef>
              <a:spcAft>
                <a:spcPts val="0"/>
              </a:spcAft>
              <a:buClr>
                <a:srgbClr val="7F7F7F"/>
              </a:buClr>
              <a:buSzPct val="25000"/>
              <a:buFont typeface="Tahoma"/>
              <a:buNone/>
            </a:pPr>
            <a:r>
              <a:rPr lang="en-US" sz="1100" b="0" i="0" u="none" strike="noStrike" cap="none" dirty="0">
                <a:solidFill>
                  <a:srgbClr val="7F7F7F"/>
                </a:solidFill>
                <a:latin typeface="Tahoma"/>
                <a:ea typeface="Tahoma"/>
                <a:cs typeface="Tahoma"/>
                <a:sym typeface="Tahoma"/>
              </a:rPr>
              <a:t>Interamente partecipata dalla Fondazione CON IL SUD</a:t>
            </a:r>
          </a:p>
        </p:txBody>
      </p:sp>
      <p:pic>
        <p:nvPicPr>
          <p:cNvPr id="87" name="Shape 87"/>
          <p:cNvPicPr preferRelativeResize="0"/>
          <p:nvPr/>
        </p:nvPicPr>
        <p:blipFill rotWithShape="1">
          <a:blip r:embed="rId3">
            <a:alphaModFix/>
          </a:blip>
          <a:srcRect/>
          <a:stretch/>
        </p:blipFill>
        <p:spPr>
          <a:xfrm>
            <a:off x="149225" y="147638"/>
            <a:ext cx="1422400" cy="1428749"/>
          </a:xfrm>
          <a:prstGeom prst="rect">
            <a:avLst/>
          </a:prstGeom>
          <a:noFill/>
          <a:ln>
            <a:noFill/>
          </a:ln>
        </p:spPr>
      </p:pic>
      <p:sp>
        <p:nvSpPr>
          <p:cNvPr id="88" name="Shape 88"/>
          <p:cNvSpPr txBox="1"/>
          <p:nvPr/>
        </p:nvSpPr>
        <p:spPr>
          <a:xfrm>
            <a:off x="10034586" y="6219825"/>
            <a:ext cx="1754187" cy="2619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28C00"/>
              </a:buClr>
              <a:buSzPct val="25000"/>
              <a:buFont typeface="Tahoma"/>
              <a:buNone/>
            </a:pPr>
            <a:r>
              <a:rPr lang="en-US" sz="1100" b="1" i="0" u="none" strike="noStrike" cap="none" dirty="0">
                <a:solidFill>
                  <a:srgbClr val="F28C00"/>
                </a:solidFill>
                <a:latin typeface="Tahoma"/>
                <a:ea typeface="Tahoma"/>
                <a:cs typeface="Tahoma"/>
                <a:sym typeface="Tahoma"/>
              </a:rPr>
              <a:t>www.</a:t>
            </a:r>
            <a:r>
              <a:rPr lang="en-US" sz="1100" b="1" i="0" u="none" strike="noStrike" cap="none" dirty="0">
                <a:solidFill>
                  <a:srgbClr val="7F7F7F"/>
                </a:solidFill>
                <a:latin typeface="Tahoma"/>
                <a:ea typeface="Tahoma"/>
                <a:cs typeface="Tahoma"/>
                <a:sym typeface="Tahoma"/>
              </a:rPr>
              <a:t>conibambini.</a:t>
            </a:r>
            <a:r>
              <a:rPr lang="en-US" sz="1100" b="1" i="0" u="none" strike="noStrike" cap="none" dirty="0">
                <a:solidFill>
                  <a:srgbClr val="F28C00"/>
                </a:solidFill>
                <a:latin typeface="Tahoma"/>
                <a:ea typeface="Tahoma"/>
                <a:cs typeface="Tahoma"/>
                <a:sym typeface="Tahoma"/>
              </a:rPr>
              <a:t>org</a:t>
            </a:r>
          </a:p>
        </p:txBody>
      </p:sp>
      <p:pic>
        <p:nvPicPr>
          <p:cNvPr id="7"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0818" y="3514370"/>
            <a:ext cx="5972174" cy="225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08063" y="1279525"/>
            <a:ext cx="10175875" cy="4562475"/>
          </a:xfrm>
          <a:prstGeom prst="rect">
            <a:avLst/>
          </a:prstGeom>
          <a:noFill/>
        </p:spPr>
        <p:txBody>
          <a:bodyPr anchor="t">
            <a:spAutoFit/>
          </a:bodyPr>
          <a:lstStyle/>
          <a:p>
            <a:pPr algn="ctr">
              <a:defRPr/>
            </a:pPr>
            <a:endParaRPr lang="it-IT"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defRPr/>
            </a:pPr>
            <a:r>
              <a:rPr lang="it-IT" sz="2400" b="1" dirty="0">
                <a:solidFill>
                  <a:srgbClr val="F28C00"/>
                </a:solidFill>
                <a:latin typeface="Tahoma" panose="020B0604030504040204" pitchFamily="34" charset="0"/>
                <a:ea typeface="Tahoma" panose="020B0604030504040204" pitchFamily="34" charset="0"/>
                <a:cs typeface="Tahoma" panose="020B0604030504040204" pitchFamily="34" charset="0"/>
              </a:rPr>
              <a:t>3 BANDI</a:t>
            </a:r>
          </a:p>
          <a:p>
            <a:pPr algn="ctr">
              <a:defRPr/>
            </a:pPr>
            <a:endParaRPr lang="it-IT"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lgn="ctr">
              <a:buFont typeface="Arial" panose="020B0604020202020204" pitchFamily="34" charset="0"/>
              <a:buChar char="•"/>
              <a:defRPr/>
            </a:pPr>
            <a:r>
              <a:rPr 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Prima Infanzia (0-6 anni)</a:t>
            </a:r>
            <a:r>
              <a:rPr 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algn="ctr">
              <a:defRPr/>
            </a:pP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80 progetti selezionati / 62,2 mln di euro erogati/ 1.500 partner coinvolti</a:t>
            </a:r>
          </a:p>
          <a:p>
            <a:pPr algn="ctr">
              <a:defRPr/>
            </a:pPr>
            <a:endPar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lgn="ctr">
              <a:buFont typeface="Arial" panose="020B0604020202020204" pitchFamily="34" charset="0"/>
              <a:buChar char="•"/>
              <a:defRPr/>
            </a:pPr>
            <a:r>
              <a:rPr lang="it-IT" alt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Adolescenza (11-17 anni)</a:t>
            </a:r>
            <a:endPar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defRPr/>
            </a:pP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86 progetti selezionati / 73,4 mln di euro erogati / 2.700 partner coinvolti</a:t>
            </a:r>
            <a:b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br>
            <a:endPar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lgn="ctr">
              <a:buFont typeface="Arial" panose="020B0604020202020204" pitchFamily="34" charset="0"/>
              <a:buChar char="•"/>
              <a:defRPr/>
            </a:pPr>
            <a:r>
              <a:rPr lang="it-IT" altLang="it-IT" sz="2000" b="1" dirty="0">
                <a:solidFill>
                  <a:prstClr val="black"/>
                </a:solidFill>
                <a:latin typeface="Tahoma" panose="020B0604030504040204" pitchFamily="34" charset="0"/>
                <a:ea typeface="Tahoma" panose="020B0604030504040204" pitchFamily="34" charset="0"/>
                <a:cs typeface="Tahoma" panose="020B0604030504040204" pitchFamily="34" charset="0"/>
              </a:rPr>
              <a:t>Nuove Generazioni (5-14 anni)</a:t>
            </a:r>
            <a:endPar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defRPr/>
            </a:pP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83 progetti selezionati/ 66 mln di euro erogati / </a:t>
            </a:r>
            <a:r>
              <a:rPr lang="it-IT" altLang="it-IT" sz="2000" dirty="0">
                <a:solidFill>
                  <a:schemeClr val="tx1"/>
                </a:solidFill>
                <a:latin typeface="Tahoma" panose="020B0604030504040204" pitchFamily="34" charset="0"/>
                <a:ea typeface="Tahoma" panose="020B0604030504040204" pitchFamily="34" charset="0"/>
                <a:cs typeface="Tahoma" panose="020B0604030504040204" pitchFamily="34" charset="0"/>
              </a:rPr>
              <a:t>2.000</a:t>
            </a:r>
            <a:r>
              <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rPr>
              <a:t> partner coinvolti</a:t>
            </a:r>
          </a:p>
          <a:p>
            <a:pPr algn="ctr">
              <a:defRPr/>
            </a:pPr>
            <a:endParaRPr lang="it-IT" altLang="it-IT" sz="105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defRPr/>
            </a:pPr>
            <a:endPar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a:defRPr/>
            </a:pPr>
            <a:r>
              <a:rPr lang="it-IT" altLang="it-IT" sz="2000" b="1" dirty="0">
                <a:solidFill>
                  <a:srgbClr val="FF9933"/>
                </a:solidFill>
                <a:latin typeface="Tahoma" panose="020B0604030504040204" pitchFamily="34" charset="0"/>
                <a:ea typeface="Tahoma" panose="020B0604030504040204" pitchFamily="34" charset="0"/>
                <a:cs typeface="Tahoma" panose="020B0604030504040204" pitchFamily="34" charset="0"/>
              </a:rPr>
              <a:t>In totale 249 progetti approvati, 202 mln di euro erogati </a:t>
            </a:r>
          </a:p>
          <a:p>
            <a:pPr algn="ctr">
              <a:defRPr/>
            </a:pPr>
            <a:r>
              <a:rPr lang="it-IT" altLang="it-IT" sz="2000" b="1" dirty="0">
                <a:solidFill>
                  <a:srgbClr val="FF9933"/>
                </a:solidFill>
                <a:latin typeface="Tahoma" panose="020B0604030504040204" pitchFamily="34" charset="0"/>
                <a:ea typeface="Tahoma" panose="020B0604030504040204" pitchFamily="34" charset="0"/>
                <a:cs typeface="Tahoma" panose="020B0604030504040204" pitchFamily="34" charset="0"/>
              </a:rPr>
              <a:t>6.200 organizzazioni e 480.000 minori interessati</a:t>
            </a:r>
            <a:endParaRPr lang="it-IT" altLang="it-IT"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1383"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63553" y="889539"/>
            <a:ext cx="1755775" cy="131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879" y="972089"/>
            <a:ext cx="1214028" cy="129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1" name="Shape 93"/>
          <p:cNvSpPr txBox="1">
            <a:spLocks/>
          </p:cNvSpPr>
          <p:nvPr/>
        </p:nvSpPr>
        <p:spPr>
          <a:xfrm>
            <a:off x="434565" y="287229"/>
            <a:ext cx="11362099"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Il primo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bilancio</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di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missione</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di CON I BAMBINI</a:t>
            </a:r>
          </a:p>
        </p:txBody>
      </p:sp>
    </p:spTree>
    <p:extLst>
      <p:ext uri="{BB962C8B-B14F-4D97-AF65-F5344CB8AC3E}">
        <p14:creationId xmlns:p14="http://schemas.microsoft.com/office/powerpoint/2010/main" val="230989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a:xfrm>
            <a:off x="688975" y="612775"/>
            <a:ext cx="10515600" cy="1325563"/>
          </a:xfrm>
        </p:spPr>
        <p:txBody>
          <a:bodyPr/>
          <a:lstStyle/>
          <a:p>
            <a:pPr algn="ctr"/>
            <a:r>
              <a:rPr lang="it-IT" altLang="it-IT" sz="4000" b="1">
                <a:solidFill>
                  <a:srgbClr val="F28C00"/>
                </a:solidFill>
                <a:latin typeface="Tahoma" panose="020B0604030504040204" pitchFamily="34" charset="0"/>
                <a:cs typeface="Tahoma" panose="020B0604030504040204" pitchFamily="34" charset="0"/>
              </a:rPr>
              <a:t/>
            </a:r>
            <a:br>
              <a:rPr lang="it-IT" altLang="it-IT" sz="4000" b="1">
                <a:solidFill>
                  <a:srgbClr val="F28C00"/>
                </a:solidFill>
                <a:latin typeface="Tahoma" panose="020B0604030504040204" pitchFamily="34" charset="0"/>
                <a:cs typeface="Tahoma" panose="020B0604030504040204" pitchFamily="34" charset="0"/>
              </a:rPr>
            </a:br>
            <a:r>
              <a:rPr lang="it-IT" altLang="it-IT" sz="4000" b="1">
                <a:latin typeface="Tahoma" panose="020B0604030504040204" pitchFamily="34" charset="0"/>
                <a:cs typeface="Tahoma" panose="020B0604030504040204" pitchFamily="34" charset="0"/>
              </a:rPr>
              <a:t>Bandi 2016 e 2017</a:t>
            </a:r>
            <a:endParaRPr lang="it-IT" altLang="it-IT" sz="4000"/>
          </a:p>
        </p:txBody>
      </p:sp>
      <p:sp>
        <p:nvSpPr>
          <p:cNvPr id="19458" name="Segnaposto contenuto 2"/>
          <p:cNvSpPr>
            <a:spLocks noGrp="1"/>
          </p:cNvSpPr>
          <p:nvPr>
            <p:ph idx="1"/>
          </p:nvPr>
        </p:nvSpPr>
        <p:spPr>
          <a:xfrm>
            <a:off x="522288" y="1695450"/>
            <a:ext cx="10515600" cy="4351338"/>
          </a:xfrm>
        </p:spPr>
        <p:txBody>
          <a:bodyPr/>
          <a:lstStyle/>
          <a:p>
            <a:pPr marL="0" indent="0">
              <a:buFont typeface="Arial" panose="020B0604020202020204" pitchFamily="34" charset="0"/>
              <a:buNone/>
            </a:pPr>
            <a:endParaRPr lang="it-IT" altLang="it-IT" sz="800" b="1">
              <a:solidFill>
                <a:srgbClr val="F28C00"/>
              </a:solidFill>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2400" b="1">
              <a:latin typeface="Tahoma" panose="020B0604030504040204" pitchFamily="34" charset="0"/>
              <a:cs typeface="Tahoma" panose="020B0604030504040204" pitchFamily="34" charset="0"/>
            </a:endParaRPr>
          </a:p>
          <a:p>
            <a:pPr marL="0" indent="0">
              <a:buFont typeface="Arial" panose="020B0604020202020204" pitchFamily="34" charset="0"/>
              <a:buNone/>
            </a:pPr>
            <a:r>
              <a:rPr lang="it-IT" altLang="it-IT" sz="2400" b="1">
                <a:latin typeface="Tahoma" panose="020B0604030504040204" pitchFamily="34" charset="0"/>
                <a:cs typeface="Tahoma" panose="020B0604030504040204" pitchFamily="34" charset="0"/>
              </a:rPr>
              <a:t>Bando</a:t>
            </a:r>
            <a:r>
              <a:rPr lang="it-IT" altLang="it-IT" sz="2400" b="1">
                <a:solidFill>
                  <a:srgbClr val="ED7D31"/>
                </a:solidFill>
                <a:latin typeface="Tahoma" panose="020B0604030504040204" pitchFamily="34" charset="0"/>
                <a:cs typeface="Tahoma" panose="020B0604030504040204" pitchFamily="34" charset="0"/>
              </a:rPr>
              <a:t> Prima Infanzia</a:t>
            </a:r>
          </a:p>
          <a:p>
            <a:pPr marL="0" indent="0" algn="ctr">
              <a:buFont typeface="Arial" panose="020B0604020202020204" pitchFamily="34" charset="0"/>
              <a:buNone/>
            </a:pPr>
            <a:endParaRPr lang="it-IT" altLang="it-IT" sz="1800">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800" b="1">
              <a:solidFill>
                <a:srgbClr val="F28C00"/>
              </a:solidFill>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800" b="1">
              <a:solidFill>
                <a:srgbClr val="F28C00"/>
              </a:solidFill>
              <a:latin typeface="Tahoma" panose="020B0604030504040204" pitchFamily="34" charset="0"/>
              <a:cs typeface="Tahoma" panose="020B0604030504040204" pitchFamily="34" charset="0"/>
            </a:endParaRPr>
          </a:p>
          <a:p>
            <a:pPr marL="0" indent="0">
              <a:buFont typeface="Arial" panose="020B0604020202020204" pitchFamily="34" charset="0"/>
              <a:buNone/>
            </a:pPr>
            <a:r>
              <a:rPr lang="it-IT" altLang="it-IT" b="1">
                <a:solidFill>
                  <a:srgbClr val="F28C00"/>
                </a:solidFill>
                <a:latin typeface="Tahoma" panose="020B0604030504040204" pitchFamily="34" charset="0"/>
                <a:cs typeface="Tahoma" panose="020B0604030504040204" pitchFamily="34" charset="0"/>
              </a:rPr>
              <a:t>	</a:t>
            </a:r>
            <a:r>
              <a:rPr lang="it-IT" altLang="it-IT" sz="2400" b="1">
                <a:latin typeface="Tahoma" panose="020B0604030504040204" pitchFamily="34" charset="0"/>
                <a:cs typeface="Tahoma" panose="020B0604030504040204" pitchFamily="34" charset="0"/>
              </a:rPr>
              <a:t>Bando</a:t>
            </a:r>
            <a:r>
              <a:rPr lang="it-IT" altLang="it-IT" sz="2400" b="1">
                <a:solidFill>
                  <a:srgbClr val="ED7D31"/>
                </a:solidFill>
                <a:latin typeface="Tahoma" panose="020B0604030504040204" pitchFamily="34" charset="0"/>
                <a:cs typeface="Tahoma" panose="020B0604030504040204" pitchFamily="34" charset="0"/>
              </a:rPr>
              <a:t> Adolescenza</a:t>
            </a:r>
          </a:p>
          <a:p>
            <a:pPr marL="0" indent="0">
              <a:buFont typeface="Arial" panose="020B0604020202020204" pitchFamily="34" charset="0"/>
              <a:buNone/>
            </a:pPr>
            <a:endParaRPr lang="it-IT" altLang="it-IT" b="1">
              <a:solidFill>
                <a:srgbClr val="F28C00"/>
              </a:solidFill>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800" b="1">
              <a:solidFill>
                <a:srgbClr val="F28C00"/>
              </a:solidFill>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1100" b="1">
              <a:solidFill>
                <a:srgbClr val="F28C00"/>
              </a:solidFill>
              <a:latin typeface="Tahoma" panose="020B0604030504040204" pitchFamily="34" charset="0"/>
              <a:cs typeface="Tahoma" panose="020B0604030504040204" pitchFamily="34" charset="0"/>
            </a:endParaRPr>
          </a:p>
          <a:p>
            <a:pPr marL="0" indent="0">
              <a:buFont typeface="Arial" panose="020B0604020202020204" pitchFamily="34" charset="0"/>
              <a:buNone/>
            </a:pPr>
            <a:r>
              <a:rPr lang="it-IT" altLang="it-IT" b="1">
                <a:latin typeface="Tahoma" panose="020B0604030504040204" pitchFamily="34" charset="0"/>
                <a:cs typeface="Tahoma" panose="020B0604030504040204" pitchFamily="34" charset="0"/>
              </a:rPr>
              <a:t>                      </a:t>
            </a:r>
            <a:endParaRPr lang="it-IT" altLang="it-IT" sz="1600"/>
          </a:p>
        </p:txBody>
      </p:sp>
      <p:pic>
        <p:nvPicPr>
          <p:cNvPr id="19459"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48350"/>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30009561-34A2-498D-ABA3-8979067F3802}"/>
              </a:ext>
            </a:extLst>
          </p:cNvPr>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9461" name="CasellaDiTesto 5"/>
          <p:cNvSpPr txBox="1">
            <a:spLocks noChangeArrowheads="1"/>
          </p:cNvSpPr>
          <p:nvPr/>
        </p:nvSpPr>
        <p:spPr bwMode="auto">
          <a:xfrm>
            <a:off x="4456113" y="2198688"/>
            <a:ext cx="5124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a:latin typeface="Tahoma" panose="020B0604030504040204" pitchFamily="34" charset="0"/>
                <a:cs typeface="Tahoma" panose="020B0604030504040204" pitchFamily="34" charset="0"/>
              </a:rPr>
              <a:t>Delibera: 21 settembre 2017</a:t>
            </a:r>
          </a:p>
          <a:p>
            <a:pPr>
              <a:lnSpc>
                <a:spcPct val="100000"/>
              </a:lnSpc>
              <a:spcBef>
                <a:spcPct val="0"/>
              </a:spcBef>
              <a:buFontTx/>
              <a:buNone/>
            </a:pPr>
            <a:r>
              <a:rPr lang="it-IT" altLang="it-IT" sz="1600">
                <a:latin typeface="Tahoma" panose="020B0604030504040204" pitchFamily="34" charset="0"/>
                <a:cs typeface="Tahoma" panose="020B0604030504040204" pitchFamily="34" charset="0"/>
              </a:rPr>
              <a:t>Totale progetti: 80</a:t>
            </a:r>
          </a:p>
          <a:p>
            <a:pPr>
              <a:lnSpc>
                <a:spcPct val="100000"/>
              </a:lnSpc>
              <a:spcBef>
                <a:spcPct val="0"/>
              </a:spcBef>
              <a:buFontTx/>
              <a:buNone/>
            </a:pPr>
            <a:r>
              <a:rPr lang="it-IT" altLang="it-IT" sz="1600">
                <a:latin typeface="Tahoma" panose="020B0604030504040204" pitchFamily="34" charset="0"/>
                <a:cs typeface="Tahoma" panose="020B0604030504040204" pitchFamily="34" charset="0"/>
              </a:rPr>
              <a:t>Totale contributi: </a:t>
            </a:r>
            <a:r>
              <a:rPr lang="it-IT" altLang="it-IT" sz="1600" b="1">
                <a:latin typeface="Tahoma" panose="020B0604030504040204" pitchFamily="34" charset="0"/>
                <a:cs typeface="Tahoma" panose="020B0604030504040204" pitchFamily="34" charset="0"/>
              </a:rPr>
              <a:t>62,2 milioni di euro</a:t>
            </a:r>
          </a:p>
        </p:txBody>
      </p:sp>
      <p:sp>
        <p:nvSpPr>
          <p:cNvPr id="7" name="Parentesi graffa aperta 6">
            <a:extLst>
              <a:ext uri="{FF2B5EF4-FFF2-40B4-BE49-F238E27FC236}">
                <a16:creationId xmlns:a16="http://schemas.microsoft.com/office/drawing/2014/main" id="{02344371-51E2-B142-9804-3A5BEB3B3F5F}"/>
              </a:ext>
            </a:extLst>
          </p:cNvPr>
          <p:cNvSpPr/>
          <p:nvPr/>
        </p:nvSpPr>
        <p:spPr>
          <a:xfrm>
            <a:off x="4040188" y="2268538"/>
            <a:ext cx="415925" cy="673100"/>
          </a:xfrm>
          <a:prstGeom prst="leftBrace">
            <a:avLst>
              <a:gd name="adj1" fmla="val 4045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9" name="Parentesi graffa aperta 8">
            <a:extLst>
              <a:ext uri="{FF2B5EF4-FFF2-40B4-BE49-F238E27FC236}">
                <a16:creationId xmlns:a16="http://schemas.microsoft.com/office/drawing/2014/main" id="{50F429A2-FC99-C146-8DF5-2865EB5D95E7}"/>
              </a:ext>
            </a:extLst>
          </p:cNvPr>
          <p:cNvSpPr/>
          <p:nvPr/>
        </p:nvSpPr>
        <p:spPr>
          <a:xfrm>
            <a:off x="6216650" y="4706938"/>
            <a:ext cx="417513" cy="673100"/>
          </a:xfrm>
          <a:prstGeom prst="leftBrace">
            <a:avLst>
              <a:gd name="adj1" fmla="val 40304"/>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0" name="Parentesi graffa aperta 9">
            <a:extLst>
              <a:ext uri="{FF2B5EF4-FFF2-40B4-BE49-F238E27FC236}">
                <a16:creationId xmlns:a16="http://schemas.microsoft.com/office/drawing/2014/main" id="{D8E91AC3-275A-154D-BB79-834297F8BBF4}"/>
              </a:ext>
            </a:extLst>
          </p:cNvPr>
          <p:cNvSpPr/>
          <p:nvPr/>
        </p:nvSpPr>
        <p:spPr>
          <a:xfrm>
            <a:off x="4592638" y="3684588"/>
            <a:ext cx="433387" cy="590550"/>
          </a:xfrm>
          <a:prstGeom prst="leftBrace">
            <a:avLst>
              <a:gd name="adj1" fmla="val 49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9465" name="CasellaDiTesto 11"/>
          <p:cNvSpPr txBox="1">
            <a:spLocks noChangeArrowheads="1"/>
          </p:cNvSpPr>
          <p:nvPr/>
        </p:nvSpPr>
        <p:spPr bwMode="auto">
          <a:xfrm>
            <a:off x="2028825" y="4656138"/>
            <a:ext cx="4156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2400" b="1">
                <a:latin typeface="Tahoma" panose="020B0604030504040204" pitchFamily="34" charset="0"/>
                <a:cs typeface="Tahoma" panose="020B0604030504040204" pitchFamily="34" charset="0"/>
              </a:rPr>
              <a:t>Bando</a:t>
            </a:r>
            <a:r>
              <a:rPr lang="it-IT" altLang="it-IT" sz="2400" b="1">
                <a:solidFill>
                  <a:srgbClr val="ED7D31"/>
                </a:solidFill>
                <a:latin typeface="Tahoma" panose="020B0604030504040204" pitchFamily="34" charset="0"/>
                <a:cs typeface="Tahoma" panose="020B0604030504040204" pitchFamily="34" charset="0"/>
              </a:rPr>
              <a:t> Nuove Generazioni</a:t>
            </a:r>
            <a:endParaRPr lang="it-IT" altLang="it-IT" sz="2400">
              <a:solidFill>
                <a:srgbClr val="ED7D31"/>
              </a:solidFill>
              <a:latin typeface="Tahoma" panose="020B0604030504040204" pitchFamily="34" charset="0"/>
              <a:cs typeface="Tahoma" panose="020B0604030504040204" pitchFamily="34" charset="0"/>
            </a:endParaRPr>
          </a:p>
        </p:txBody>
      </p:sp>
      <p:sp>
        <p:nvSpPr>
          <p:cNvPr id="19466" name="CasellaDiTesto 7"/>
          <p:cNvSpPr txBox="1">
            <a:spLocks noChangeArrowheads="1"/>
          </p:cNvSpPr>
          <p:nvPr/>
        </p:nvSpPr>
        <p:spPr bwMode="auto">
          <a:xfrm>
            <a:off x="463495" y="275810"/>
            <a:ext cx="10966560" cy="978729"/>
          </a:xfrm>
          <a:prstGeom prst="rect">
            <a:avLst/>
          </a:prstGeom>
          <a:noFill/>
          <a:ln>
            <a:noFill/>
          </a:ln>
          <a:extLst/>
        </p:spPr>
        <p:txBody>
          <a:bodyPr lIns="91425" tIns="45700" rIns="91425" bIns="45700" anchor="ctr" anchorCtr="0">
            <a:noAutofit/>
          </a:bodyPr>
          <a:lstStyle>
            <a:defPPr marR="0" lvl="0" algn="l" rtl="0">
              <a:lnSpc>
                <a:spcPct val="100000"/>
              </a:lnSpc>
              <a:spcBef>
                <a:spcPts val="0"/>
              </a:spcBef>
              <a:spcAft>
                <a:spcPts val="0"/>
              </a:spcAft>
              <a:defRPr/>
            </a:defPPr>
            <a:lvl1pPr marL="0" indent="0" algn="ctr">
              <a:lnSpc>
                <a:spcPct val="90000"/>
              </a:lnSpc>
              <a:buClr>
                <a:srgbClr val="F28C00"/>
              </a:buClr>
              <a:buSzPct val="25000"/>
              <a:defRPr sz="3200" b="1">
                <a:solidFill>
                  <a:srgbClr val="F28C00"/>
                </a:solidFill>
                <a:latin typeface="Tahoma" panose="020B0604030504040204" pitchFamily="34" charset="0"/>
                <a:ea typeface="Tahoma" panose="020B0604030504040204" pitchFamily="34" charset="0"/>
                <a:cs typeface="Tahoma" panose="020B0604030504040204" pitchFamily="34" charset="0"/>
              </a:defRPr>
            </a:lvl1pPr>
            <a:lvl2pPr marL="0" indent="0">
              <a:lnSpc>
                <a:spcPct val="90000"/>
              </a:lnSpc>
              <a:defRPr sz="4400">
                <a:solidFill>
                  <a:schemeClr val="dk1"/>
                </a:solidFill>
                <a:latin typeface="Calibri"/>
                <a:ea typeface="Calibri"/>
                <a:cs typeface="Calibri"/>
              </a:defRPr>
            </a:lvl2pPr>
            <a:lvl3pPr marL="0" indent="0">
              <a:lnSpc>
                <a:spcPct val="90000"/>
              </a:lnSpc>
              <a:defRPr sz="4400">
                <a:solidFill>
                  <a:schemeClr val="dk1"/>
                </a:solidFill>
                <a:latin typeface="Calibri"/>
                <a:ea typeface="Calibri"/>
                <a:cs typeface="Calibri"/>
              </a:defRPr>
            </a:lvl3pPr>
            <a:lvl4pPr marL="0" indent="0">
              <a:lnSpc>
                <a:spcPct val="90000"/>
              </a:lnSpc>
              <a:defRPr sz="4400">
                <a:solidFill>
                  <a:schemeClr val="dk1"/>
                </a:solidFill>
                <a:latin typeface="Calibri"/>
                <a:ea typeface="Calibri"/>
                <a:cs typeface="Calibri"/>
              </a:defRPr>
            </a:lvl4pPr>
            <a:lvl5pPr marL="0" indent="0">
              <a:lnSpc>
                <a:spcPct val="90000"/>
              </a:lnSpc>
              <a:defRPr sz="4400">
                <a:solidFill>
                  <a:schemeClr val="dk1"/>
                </a:solidFill>
                <a:latin typeface="Calibri"/>
                <a:ea typeface="Calibri"/>
                <a:cs typeface="Calibri"/>
              </a:defRPr>
            </a:lvl5pPr>
            <a:lvl6pPr marL="457200" indent="0">
              <a:lnSpc>
                <a:spcPct val="90000"/>
              </a:lnSpc>
              <a:defRPr sz="4400">
                <a:solidFill>
                  <a:schemeClr val="dk1"/>
                </a:solidFill>
                <a:latin typeface="Calibri"/>
                <a:ea typeface="Calibri"/>
                <a:cs typeface="Calibri"/>
              </a:defRPr>
            </a:lvl6pPr>
            <a:lvl7pPr marL="914400" indent="0">
              <a:lnSpc>
                <a:spcPct val="90000"/>
              </a:lnSpc>
              <a:defRPr sz="4400">
                <a:solidFill>
                  <a:schemeClr val="dk1"/>
                </a:solidFill>
                <a:latin typeface="Calibri"/>
                <a:ea typeface="Calibri"/>
                <a:cs typeface="Calibri"/>
              </a:defRPr>
            </a:lvl7pPr>
            <a:lvl8pPr marL="1371600" indent="0">
              <a:lnSpc>
                <a:spcPct val="90000"/>
              </a:lnSpc>
              <a:defRPr sz="4400">
                <a:solidFill>
                  <a:schemeClr val="dk1"/>
                </a:solidFill>
                <a:latin typeface="Calibri"/>
                <a:ea typeface="Calibri"/>
                <a:cs typeface="Calibri"/>
              </a:defRPr>
            </a:lvl8pPr>
            <a:lvl9pPr marL="1828800" indent="0">
              <a:lnSpc>
                <a:spcPct val="90000"/>
              </a:lnSpc>
              <a:defRPr sz="4400">
                <a:solidFill>
                  <a:schemeClr val="dk1"/>
                </a:solidFill>
                <a:latin typeface="Calibri"/>
                <a:ea typeface="Calibri"/>
                <a:cs typeface="Calibri"/>
              </a:defRPr>
            </a:lvl9pPr>
          </a:lstStyle>
          <a:p>
            <a:r>
              <a:rPr lang="it-IT" altLang="it-IT" dirty="0"/>
              <a:t>Le iniziative messe in campo</a:t>
            </a:r>
          </a:p>
        </p:txBody>
      </p:sp>
      <p:sp>
        <p:nvSpPr>
          <p:cNvPr id="19467" name="CasellaDiTesto 5"/>
          <p:cNvSpPr txBox="1">
            <a:spLocks noChangeArrowheads="1"/>
          </p:cNvSpPr>
          <p:nvPr/>
        </p:nvSpPr>
        <p:spPr bwMode="auto">
          <a:xfrm>
            <a:off x="1568450" y="2732088"/>
            <a:ext cx="866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1800">
                <a:latin typeface="Tahoma" panose="020B0604030504040204" pitchFamily="34" charset="0"/>
                <a:cs typeface="Tahoma" panose="020B0604030504040204" pitchFamily="34" charset="0"/>
              </a:rPr>
              <a:t>(2016)</a:t>
            </a:r>
          </a:p>
        </p:txBody>
      </p:sp>
      <p:sp>
        <p:nvSpPr>
          <p:cNvPr id="19468" name="CasellaDiTesto 18"/>
          <p:cNvSpPr txBox="1">
            <a:spLocks noChangeArrowheads="1"/>
          </p:cNvSpPr>
          <p:nvPr/>
        </p:nvSpPr>
        <p:spPr bwMode="auto">
          <a:xfrm>
            <a:off x="2462213" y="4048125"/>
            <a:ext cx="868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1800">
                <a:latin typeface="Tahoma" panose="020B0604030504040204" pitchFamily="34" charset="0"/>
                <a:cs typeface="Tahoma" panose="020B0604030504040204" pitchFamily="34" charset="0"/>
              </a:rPr>
              <a:t>(2016)</a:t>
            </a:r>
          </a:p>
        </p:txBody>
      </p:sp>
      <p:sp>
        <p:nvSpPr>
          <p:cNvPr id="19469" name="CasellaDiTesto 19"/>
          <p:cNvSpPr txBox="1">
            <a:spLocks noChangeArrowheads="1"/>
          </p:cNvSpPr>
          <p:nvPr/>
        </p:nvSpPr>
        <p:spPr bwMode="auto">
          <a:xfrm>
            <a:off x="3073400" y="5038725"/>
            <a:ext cx="868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1800">
                <a:latin typeface="Tahoma" panose="020B0604030504040204" pitchFamily="34" charset="0"/>
                <a:cs typeface="Tahoma" panose="020B0604030504040204" pitchFamily="34" charset="0"/>
              </a:rPr>
              <a:t>(2017)</a:t>
            </a:r>
          </a:p>
        </p:txBody>
      </p:sp>
      <p:sp>
        <p:nvSpPr>
          <p:cNvPr id="19470" name="CasellaDiTesto 5"/>
          <p:cNvSpPr txBox="1">
            <a:spLocks noChangeArrowheads="1"/>
          </p:cNvSpPr>
          <p:nvPr/>
        </p:nvSpPr>
        <p:spPr bwMode="auto">
          <a:xfrm>
            <a:off x="5026025" y="3557588"/>
            <a:ext cx="5124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dirty="0">
                <a:latin typeface="Tahoma" panose="020B0604030504040204" pitchFamily="34" charset="0"/>
                <a:cs typeface="Tahoma" panose="020B0604030504040204" pitchFamily="34" charset="0"/>
              </a:rPr>
              <a:t>Delibera: 08 marzo 2018</a:t>
            </a:r>
          </a:p>
          <a:p>
            <a:pPr>
              <a:lnSpc>
                <a:spcPct val="100000"/>
              </a:lnSpc>
              <a:spcBef>
                <a:spcPct val="0"/>
              </a:spcBef>
              <a:buFontTx/>
              <a:buNone/>
            </a:pPr>
            <a:r>
              <a:rPr lang="it-IT" altLang="it-IT" sz="1600" dirty="0">
                <a:latin typeface="Tahoma" panose="020B0604030504040204" pitchFamily="34" charset="0"/>
                <a:cs typeface="Tahoma" panose="020B0604030504040204" pitchFamily="34" charset="0"/>
              </a:rPr>
              <a:t>Totale progetti: 86</a:t>
            </a:r>
          </a:p>
          <a:p>
            <a:pPr>
              <a:lnSpc>
                <a:spcPct val="100000"/>
              </a:lnSpc>
              <a:spcBef>
                <a:spcPct val="0"/>
              </a:spcBef>
              <a:buFontTx/>
              <a:buNone/>
            </a:pPr>
            <a:r>
              <a:rPr lang="it-IT" altLang="it-IT" sz="1600" dirty="0">
                <a:latin typeface="Tahoma" panose="020B0604030504040204" pitchFamily="34" charset="0"/>
                <a:cs typeface="Tahoma" panose="020B0604030504040204" pitchFamily="34" charset="0"/>
              </a:rPr>
              <a:t>Totale contributi: </a:t>
            </a:r>
            <a:r>
              <a:rPr lang="it-IT" altLang="it-IT" sz="1600" b="1" dirty="0">
                <a:latin typeface="Tahoma" panose="020B0604030504040204" pitchFamily="34" charset="0"/>
                <a:cs typeface="Tahoma" panose="020B0604030504040204" pitchFamily="34" charset="0"/>
              </a:rPr>
              <a:t>73,4 milioni di euro</a:t>
            </a:r>
          </a:p>
        </p:txBody>
      </p:sp>
      <p:sp>
        <p:nvSpPr>
          <p:cNvPr id="19471" name="CasellaDiTesto 5"/>
          <p:cNvSpPr txBox="1">
            <a:spLocks noChangeArrowheads="1"/>
          </p:cNvSpPr>
          <p:nvPr/>
        </p:nvSpPr>
        <p:spPr bwMode="auto">
          <a:xfrm>
            <a:off x="6665913" y="4600575"/>
            <a:ext cx="5124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dirty="0">
                <a:latin typeface="Tahoma" panose="020B0604030504040204" pitchFamily="34" charset="0"/>
                <a:cs typeface="Tahoma" panose="020B0604030504040204" pitchFamily="34" charset="0"/>
              </a:rPr>
              <a:t>Delibera: 26 giugno 2018</a:t>
            </a:r>
          </a:p>
          <a:p>
            <a:pPr>
              <a:lnSpc>
                <a:spcPct val="100000"/>
              </a:lnSpc>
              <a:spcBef>
                <a:spcPct val="0"/>
              </a:spcBef>
              <a:buFontTx/>
              <a:buNone/>
            </a:pPr>
            <a:r>
              <a:rPr lang="it-IT" altLang="it-IT" sz="1600" dirty="0">
                <a:latin typeface="Tahoma" panose="020B0604030504040204" pitchFamily="34" charset="0"/>
                <a:cs typeface="Tahoma" panose="020B0604030504040204" pitchFamily="34" charset="0"/>
              </a:rPr>
              <a:t>Totale progetti: 83</a:t>
            </a:r>
          </a:p>
          <a:p>
            <a:pPr>
              <a:lnSpc>
                <a:spcPct val="100000"/>
              </a:lnSpc>
              <a:spcBef>
                <a:spcPct val="0"/>
              </a:spcBef>
              <a:buFontTx/>
              <a:buNone/>
            </a:pPr>
            <a:r>
              <a:rPr lang="it-IT" altLang="it-IT" sz="1600" dirty="0">
                <a:latin typeface="Tahoma" panose="020B0604030504040204" pitchFamily="34" charset="0"/>
                <a:cs typeface="Tahoma" panose="020B0604030504040204" pitchFamily="34" charset="0"/>
              </a:rPr>
              <a:t>Totale contributi: </a:t>
            </a:r>
            <a:r>
              <a:rPr lang="it-IT" altLang="it-IT" sz="1600" b="1" dirty="0">
                <a:latin typeface="Tahoma" panose="020B0604030504040204" pitchFamily="34" charset="0"/>
                <a:cs typeface="Tahoma" panose="020B0604030504040204" pitchFamily="34" charset="0"/>
              </a:rPr>
              <a:t>66 milioni di euro</a:t>
            </a:r>
          </a:p>
        </p:txBody>
      </p:sp>
    </p:spTree>
    <p:extLst>
      <p:ext uri="{BB962C8B-B14F-4D97-AF65-F5344CB8AC3E}">
        <p14:creationId xmlns:p14="http://schemas.microsoft.com/office/powerpoint/2010/main" val="3255345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a:xfrm>
            <a:off x="1790700" y="1684338"/>
            <a:ext cx="2817813" cy="974725"/>
          </a:xfrm>
        </p:spPr>
        <p:txBody>
          <a:bodyPr/>
          <a:lstStyle/>
          <a:p>
            <a:pPr algn="ctr" eaLnBrk="1" hangingPunct="1"/>
            <a:r>
              <a:rPr lang="it-IT" altLang="it-IT" sz="3200" b="1">
                <a:solidFill>
                  <a:srgbClr val="F28C00"/>
                </a:solidFill>
                <a:latin typeface="Tahoma" panose="020B0604030504040204" pitchFamily="34" charset="0"/>
                <a:cs typeface="Tahoma" panose="020B0604030504040204" pitchFamily="34" charset="0"/>
              </a:rPr>
              <a:t>Bando Prima Infanzia</a:t>
            </a:r>
          </a:p>
        </p:txBody>
      </p:sp>
      <p:sp>
        <p:nvSpPr>
          <p:cNvPr id="21506" name="Segnaposto contenuto 2"/>
          <p:cNvSpPr>
            <a:spLocks noGrp="1"/>
          </p:cNvSpPr>
          <p:nvPr>
            <p:ph idx="1"/>
          </p:nvPr>
        </p:nvSpPr>
        <p:spPr>
          <a:xfrm>
            <a:off x="727075" y="2760663"/>
            <a:ext cx="4943475" cy="2517775"/>
          </a:xfrm>
        </p:spPr>
        <p:txBody>
          <a:bodyPr/>
          <a:lstStyle/>
          <a:p>
            <a:pPr marL="0" indent="0" algn="ctr" eaLnBrk="1" hangingPunct="1">
              <a:lnSpc>
                <a:spcPct val="100000"/>
              </a:lnSpc>
              <a:buFont typeface="Arial" panose="020B0604020202020204" pitchFamily="34" charset="0"/>
              <a:buNone/>
            </a:pPr>
            <a:r>
              <a:rPr lang="it-IT" altLang="it-IT" sz="2000">
                <a:latin typeface="Tahoma" panose="020B0604030504040204" pitchFamily="34" charset="0"/>
                <a:cs typeface="Tahoma" panose="020B0604030504040204" pitchFamily="34" charset="0"/>
              </a:rPr>
              <a:t>Ampliare e potenziare i </a:t>
            </a:r>
            <a:r>
              <a:rPr lang="it-IT" altLang="it-IT" sz="2000" b="1">
                <a:latin typeface="Tahoma" panose="020B0604030504040204" pitchFamily="34" charset="0"/>
                <a:cs typeface="Tahoma" panose="020B0604030504040204" pitchFamily="34" charset="0"/>
              </a:rPr>
              <a:t>servizi educativi e di cura dei bambini</a:t>
            </a:r>
            <a:r>
              <a:rPr lang="it-IT" altLang="it-IT" sz="2000">
                <a:latin typeface="Tahoma" panose="020B0604030504040204" pitchFamily="34" charset="0"/>
                <a:cs typeface="Tahoma" panose="020B0604030504040204" pitchFamily="34" charset="0"/>
              </a:rPr>
              <a:t> di età compresa tra 0 e 6 anni con un </a:t>
            </a:r>
            <a:r>
              <a:rPr lang="it-IT" altLang="it-IT" sz="2000" i="1">
                <a:latin typeface="Tahoma" panose="020B0604030504040204" pitchFamily="34" charset="0"/>
                <a:cs typeface="Tahoma" panose="020B0604030504040204" pitchFamily="34" charset="0"/>
              </a:rPr>
              <a:t>focus</a:t>
            </a:r>
            <a:r>
              <a:rPr lang="it-IT" altLang="it-IT" sz="2000">
                <a:latin typeface="Tahoma" panose="020B0604030504040204" pitchFamily="34" charset="0"/>
                <a:cs typeface="Tahoma" panose="020B0604030504040204" pitchFamily="34" charset="0"/>
              </a:rPr>
              <a:t> specifico rivolto ai bambini, alle famiglie </a:t>
            </a:r>
            <a:r>
              <a:rPr lang="it-IT" altLang="it-IT" sz="2000" b="1">
                <a:latin typeface="Tahoma" panose="020B0604030504040204" pitchFamily="34" charset="0"/>
                <a:cs typeface="Tahoma" panose="020B0604030504040204" pitchFamily="34" charset="0"/>
              </a:rPr>
              <a:t>vulnerabili e/o che vivono in contesti territoriali disagiati</a:t>
            </a:r>
            <a:r>
              <a:rPr lang="it-IT" altLang="it-IT" sz="2000">
                <a:latin typeface="Tahoma" panose="020B0604030504040204" pitchFamily="34" charset="0"/>
                <a:cs typeface="Tahoma" panose="020B0604030504040204" pitchFamily="34" charset="0"/>
              </a:rPr>
              <a:t>. Migliorare la qualità, l’accesso, la fruibilità, l’integrazione e l’innovazione dei servizi esistenti.</a:t>
            </a:r>
          </a:p>
        </p:txBody>
      </p:sp>
      <p:pic>
        <p:nvPicPr>
          <p:cNvPr id="21507" name="Immagin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75" y="57118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49FE5ED5-610A-A749-A16F-9254E3680839}"/>
              </a:ext>
            </a:extLst>
          </p:cNvPr>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2" name="Segnaposto numero diapositiva 1">
            <a:extLst>
              <a:ext uri="{FF2B5EF4-FFF2-40B4-BE49-F238E27FC236}">
                <a16:creationId xmlns:a16="http://schemas.microsoft.com/office/drawing/2014/main" id="{73EFEC3A-DC47-1543-A10B-05099CF65F51}"/>
              </a:ext>
            </a:extLst>
          </p:cNvPr>
          <p:cNvSpPr>
            <a:spLocks noGrp="1"/>
          </p:cNvSpPr>
          <p:nvPr>
            <p:ph type="sldNum" sz="quarter" idx="12"/>
          </p:nvPr>
        </p:nvSpPr>
        <p:spPr/>
        <p:txBody>
          <a:bodyPr/>
          <a:lstStyle/>
          <a:p>
            <a:pPr>
              <a:defRPr/>
            </a:pPr>
            <a:fld id="{63E7D5A6-1C1F-4C40-97D2-398C03CFC70C}" type="slidenum">
              <a:rPr lang="it-IT" smtClean="0">
                <a:latin typeface="Tahoma" panose="020B0604030504040204" pitchFamily="34" charset="0"/>
                <a:ea typeface="Tahoma" panose="020B0604030504040204" pitchFamily="34" charset="0"/>
                <a:cs typeface="Tahoma" panose="020B0604030504040204" pitchFamily="34" charset="0"/>
              </a:rPr>
              <a:pPr>
                <a:defRPr/>
              </a:pPr>
              <a:t>12</a:t>
            </a:fld>
            <a:endParaRPr lang="it-IT">
              <a:latin typeface="Tahoma" panose="020B0604030504040204" pitchFamily="34" charset="0"/>
              <a:ea typeface="Tahoma" panose="020B0604030504040204" pitchFamily="34" charset="0"/>
              <a:cs typeface="Tahoma" panose="020B0604030504040204" pitchFamily="34" charset="0"/>
            </a:endParaRPr>
          </a:p>
        </p:txBody>
      </p:sp>
      <p:sp>
        <p:nvSpPr>
          <p:cNvPr id="21510" name="Titolo 1"/>
          <p:cNvSpPr txBox="1">
            <a:spLocks/>
          </p:cNvSpPr>
          <p:nvPr/>
        </p:nvSpPr>
        <p:spPr bwMode="auto">
          <a:xfrm>
            <a:off x="7505700" y="1684338"/>
            <a:ext cx="28178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it-IT" altLang="it-IT" sz="3200" b="1">
                <a:solidFill>
                  <a:srgbClr val="F28C00"/>
                </a:solidFill>
                <a:latin typeface="Tahoma" panose="020B0604030504040204" pitchFamily="34" charset="0"/>
                <a:cs typeface="Tahoma" panose="020B0604030504040204" pitchFamily="34" charset="0"/>
              </a:rPr>
              <a:t>Bando </a:t>
            </a:r>
          </a:p>
          <a:p>
            <a:pPr algn="ctr" eaLnBrk="1" hangingPunct="1">
              <a:spcBef>
                <a:spcPct val="0"/>
              </a:spcBef>
              <a:buFontTx/>
              <a:buNone/>
            </a:pPr>
            <a:r>
              <a:rPr lang="it-IT" altLang="it-IT" sz="3200" b="1">
                <a:solidFill>
                  <a:srgbClr val="F28C00"/>
                </a:solidFill>
                <a:latin typeface="Tahoma" panose="020B0604030504040204" pitchFamily="34" charset="0"/>
                <a:cs typeface="Tahoma" panose="020B0604030504040204" pitchFamily="34" charset="0"/>
              </a:rPr>
              <a:t>Adolescenza</a:t>
            </a:r>
          </a:p>
        </p:txBody>
      </p:sp>
      <p:sp>
        <p:nvSpPr>
          <p:cNvPr id="11" name="Segnaposto contenuto 2">
            <a:extLst>
              <a:ext uri="{FF2B5EF4-FFF2-40B4-BE49-F238E27FC236}">
                <a16:creationId xmlns:a16="http://schemas.microsoft.com/office/drawing/2014/main" id="{65A0EF83-1A02-CC4A-A872-0113D937635C}"/>
              </a:ext>
            </a:extLst>
          </p:cNvPr>
          <p:cNvSpPr txBox="1">
            <a:spLocks/>
          </p:cNvSpPr>
          <p:nvPr/>
        </p:nvSpPr>
        <p:spPr bwMode="auto">
          <a:xfrm>
            <a:off x="6343650" y="2760663"/>
            <a:ext cx="501015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it-IT" altLang="it-IT" sz="2000" dirty="0">
                <a:latin typeface="Tahoma" panose="020B0604030504040204" pitchFamily="34" charset="0"/>
                <a:ea typeface="Tahoma" panose="020B0604030504040204" pitchFamily="34" charset="0"/>
                <a:cs typeface="Tahoma" panose="020B0604030504040204" pitchFamily="34" charset="0"/>
              </a:rPr>
              <a:t>Promuovere e stimolare la prevenzione e il contrasto di fenomeni di </a:t>
            </a:r>
            <a:r>
              <a:rPr lang="it-IT" altLang="it-IT" sz="2000" b="1" dirty="0">
                <a:latin typeface="Tahoma" panose="020B0604030504040204" pitchFamily="34" charset="0"/>
                <a:ea typeface="Tahoma" panose="020B0604030504040204" pitchFamily="34" charset="0"/>
                <a:cs typeface="Tahoma" panose="020B0604030504040204" pitchFamily="34" charset="0"/>
              </a:rPr>
              <a:t>dispersione e abbandono scolastici</a:t>
            </a:r>
            <a:r>
              <a:rPr lang="it-IT" altLang="it-IT" sz="2000" dirty="0">
                <a:latin typeface="Tahoma" panose="020B0604030504040204" pitchFamily="34" charset="0"/>
                <a:ea typeface="Tahoma" panose="020B0604030504040204" pitchFamily="34" charset="0"/>
                <a:cs typeface="Tahoma" panose="020B0604030504040204" pitchFamily="34" charset="0"/>
              </a:rPr>
              <a:t>, nonché situazioni di </a:t>
            </a:r>
            <a:r>
              <a:rPr lang="it-IT" altLang="it-IT" sz="2000" b="1" dirty="0">
                <a:latin typeface="Tahoma" panose="020B0604030504040204" pitchFamily="34" charset="0"/>
                <a:ea typeface="Tahoma" panose="020B0604030504040204" pitchFamily="34" charset="0"/>
                <a:cs typeface="Tahoma" panose="020B0604030504040204" pitchFamily="34" charset="0"/>
              </a:rPr>
              <a:t>svantaggio e rischio di devianza </a:t>
            </a:r>
            <a:r>
              <a:rPr lang="it-IT" altLang="it-IT" sz="2000" dirty="0">
                <a:latin typeface="Tahoma" panose="020B0604030504040204" pitchFamily="34" charset="0"/>
                <a:ea typeface="Tahoma" panose="020B0604030504040204" pitchFamily="34" charset="0"/>
                <a:cs typeface="Tahoma" panose="020B0604030504040204" pitchFamily="34" charset="0"/>
              </a:rPr>
              <a:t>di adolescenti nella fascia di età compresa tra 11-17 anni con particolare attenzione a coloro che vivono in </a:t>
            </a:r>
            <a:r>
              <a:rPr lang="it-IT" altLang="it-IT" sz="2000" b="1" dirty="0">
                <a:latin typeface="Tahoma" panose="020B0604030504040204" pitchFamily="34" charset="0"/>
                <a:ea typeface="Tahoma" panose="020B0604030504040204" pitchFamily="34" charset="0"/>
                <a:cs typeface="Tahoma" panose="020B0604030504040204" pitchFamily="34" charset="0"/>
              </a:rPr>
              <a:t>aree ad alta densità criminale</a:t>
            </a:r>
            <a:r>
              <a:rPr lang="it-IT" altLang="it-IT" sz="2000" dirty="0">
                <a:latin typeface="Tahoma" panose="020B0604030504040204" pitchFamily="34" charset="0"/>
                <a:ea typeface="Tahoma" panose="020B0604030504040204" pitchFamily="34" charset="0"/>
                <a:cs typeface="Tahoma" panose="020B0604030504040204" pitchFamily="34" charset="0"/>
              </a:rPr>
              <a:t>.</a:t>
            </a:r>
            <a:r>
              <a:rPr lang="it-IT" altLang="it-IT" sz="2000" b="1" dirty="0">
                <a:latin typeface="Tahoma" panose="020B0604030504040204" pitchFamily="34" charset="0"/>
                <a:ea typeface="Tahoma" panose="020B0604030504040204" pitchFamily="34" charset="0"/>
                <a:cs typeface="Tahoma" panose="020B0604030504040204" pitchFamily="34" charset="0"/>
              </a:rPr>
              <a:t> </a:t>
            </a:r>
          </a:p>
          <a:p>
            <a:pPr algn="ctr" eaLnBrk="1" fontAlgn="auto" hangingPunct="1">
              <a:spcAft>
                <a:spcPts val="0"/>
              </a:spcAft>
              <a:defRPr/>
            </a:pPr>
            <a:endParaRPr lang="it-IT" dirty="0">
              <a:latin typeface="Tahoma" panose="020B0604030504040204" pitchFamily="34" charset="0"/>
              <a:ea typeface="Tahoma" panose="020B0604030504040204" pitchFamily="34" charset="0"/>
              <a:cs typeface="Tahoma" panose="020B0604030504040204" pitchFamily="34" charset="0"/>
            </a:endParaRPr>
          </a:p>
        </p:txBody>
      </p:sp>
      <p:sp>
        <p:nvSpPr>
          <p:cNvPr id="21512" name="Rettangolo 12"/>
          <p:cNvSpPr>
            <a:spLocks noChangeArrowheads="1"/>
          </p:cNvSpPr>
          <p:nvPr/>
        </p:nvSpPr>
        <p:spPr bwMode="auto">
          <a:xfrm>
            <a:off x="4050608" y="400845"/>
            <a:ext cx="35575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rPr>
              <a:t>Obiettivi</a:t>
            </a:r>
          </a:p>
        </p:txBody>
      </p:sp>
    </p:spTree>
    <p:extLst>
      <p:ext uri="{BB962C8B-B14F-4D97-AF65-F5344CB8AC3E}">
        <p14:creationId xmlns:p14="http://schemas.microsoft.com/office/powerpoint/2010/main" val="386164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1225"/>
            <a:ext cx="5376863"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CasellaDiTesto 6">
            <a:extLst>
              <a:ext uri="{FF2B5EF4-FFF2-40B4-BE49-F238E27FC236}">
                <a16:creationId xmlns:a16="http://schemas.microsoft.com/office/drawing/2014/main" id="{8A021AF2-91F2-9A49-9DC6-DF65DE0077CC}"/>
              </a:ext>
            </a:extLst>
          </p:cNvPr>
          <p:cNvSpPr txBox="1">
            <a:spLocks noChangeArrowheads="1"/>
          </p:cNvSpPr>
          <p:nvPr/>
        </p:nvSpPr>
        <p:spPr bwMode="auto">
          <a:xfrm>
            <a:off x="657811" y="325438"/>
            <a:ext cx="108491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PPr>
            <a:lvl1pPr algn="ctr" eaLnBrk="1" hangingPunct="1">
              <a:spcBef>
                <a:spcPct val="0"/>
              </a:spcBef>
              <a:buFont typeface="Arial" panose="020B0604020202020204" pitchFamily="34" charset="0"/>
              <a:defRPr sz="3200" b="1">
                <a:solidFill>
                  <a:srgbClr val="F28C00"/>
                </a:solidFill>
                <a:latin typeface="Tahoma" panose="020B0604030504040204" pitchFamily="34" charset="0"/>
                <a:ea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it-IT" altLang="it-IT" dirty="0"/>
              <a:t>Bando Prima Infanzia: Graduatorie A e B</a:t>
            </a:r>
          </a:p>
        </p:txBody>
      </p:sp>
      <p:pic>
        <p:nvPicPr>
          <p:cNvPr id="22531"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458F104F-DAF2-814D-83C7-B634E58FBE47}"/>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3" name="Rettangolo 2"/>
          <p:cNvSpPr>
            <a:spLocks noChangeArrowheads="1"/>
          </p:cNvSpPr>
          <p:nvPr/>
        </p:nvSpPr>
        <p:spPr bwMode="auto">
          <a:xfrm>
            <a:off x="5276850" y="1208088"/>
            <a:ext cx="6096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I Fase: 	398 </a:t>
            </a:r>
            <a:r>
              <a:rPr lang="it-IT" altLang="it-IT" sz="1800" b="1">
                <a:latin typeface="Tahoma" panose="020B0604030504040204" pitchFamily="34" charset="0"/>
                <a:cs typeface="Tahoma" panose="020B0604030504040204" pitchFamily="34" charset="0"/>
              </a:rPr>
              <a:t>idee progettuali</a:t>
            </a:r>
          </a:p>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II fase: 128 </a:t>
            </a:r>
            <a:r>
              <a:rPr lang="it-IT" altLang="it-IT" sz="1800" b="1">
                <a:latin typeface="Tahoma" panose="020B0604030504040204" pitchFamily="34" charset="0"/>
                <a:cs typeface="Tahoma" panose="020B0604030504040204" pitchFamily="34" charset="0"/>
              </a:rPr>
              <a:t>progetti esecutivi</a:t>
            </a:r>
          </a:p>
          <a:p>
            <a:pPr algn="ctr">
              <a:lnSpc>
                <a:spcPct val="100000"/>
              </a:lnSpc>
              <a:spcBef>
                <a:spcPct val="0"/>
              </a:spcBef>
              <a:buFont typeface="Arial" panose="020B0604020202020204" pitchFamily="34" charset="0"/>
              <a:buNone/>
            </a:pPr>
            <a:endParaRPr lang="it-IT" altLang="it-IT" sz="18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endParaRPr lang="it-IT" altLang="it-IT" sz="18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80</a:t>
            </a:r>
            <a:r>
              <a:rPr lang="it-IT" altLang="it-IT" sz="1800" b="1">
                <a:latin typeface="Tahoma" panose="020B0604030504040204" pitchFamily="34" charset="0"/>
                <a:cs typeface="Tahoma" panose="020B0604030504040204" pitchFamily="34" charset="0"/>
              </a:rPr>
              <a:t> PROGETTI FINANZIATI</a:t>
            </a:r>
          </a:p>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62,2</a:t>
            </a:r>
            <a:r>
              <a:rPr lang="it-IT" altLang="it-IT" sz="1800" b="1">
                <a:solidFill>
                  <a:srgbClr val="ED7D31"/>
                </a:solidFill>
                <a:latin typeface="Tahoma" panose="020B0604030504040204" pitchFamily="34" charset="0"/>
                <a:cs typeface="Tahoma" panose="020B0604030504040204" pitchFamily="34" charset="0"/>
              </a:rPr>
              <a:t> </a:t>
            </a:r>
            <a:r>
              <a:rPr lang="it-IT" altLang="it-IT" sz="1800" b="1">
                <a:latin typeface="Tahoma" panose="020B0604030504040204" pitchFamily="34" charset="0"/>
                <a:cs typeface="Tahoma" panose="020B0604030504040204" pitchFamily="34" charset="0"/>
              </a:rPr>
              <a:t>MILIONI DI EURO</a:t>
            </a:r>
          </a:p>
        </p:txBody>
      </p:sp>
      <p:sp>
        <p:nvSpPr>
          <p:cNvPr id="7" name="Freccia in giù 6">
            <a:extLst>
              <a:ext uri="{FF2B5EF4-FFF2-40B4-BE49-F238E27FC236}">
                <a16:creationId xmlns:a16="http://schemas.microsoft.com/office/drawing/2014/main" id="{0BFD860B-4F19-6347-9543-0796B5F47320}"/>
              </a:ext>
            </a:extLst>
          </p:cNvPr>
          <p:cNvSpPr/>
          <p:nvPr/>
        </p:nvSpPr>
        <p:spPr>
          <a:xfrm>
            <a:off x="8024813" y="1811338"/>
            <a:ext cx="600075" cy="5461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8" name="Freccia in giù 7">
            <a:extLst>
              <a:ext uri="{FF2B5EF4-FFF2-40B4-BE49-F238E27FC236}">
                <a16:creationId xmlns:a16="http://schemas.microsoft.com/office/drawing/2014/main" id="{376845C0-5791-124F-9E73-E9C915C0826A}"/>
              </a:ext>
            </a:extLst>
          </p:cNvPr>
          <p:cNvSpPr/>
          <p:nvPr/>
        </p:nvSpPr>
        <p:spPr>
          <a:xfrm rot="3000000">
            <a:off x="7321550" y="3108326"/>
            <a:ext cx="600075" cy="5461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10" name="Freccia in giù 9">
            <a:extLst>
              <a:ext uri="{FF2B5EF4-FFF2-40B4-BE49-F238E27FC236}">
                <a16:creationId xmlns:a16="http://schemas.microsoft.com/office/drawing/2014/main" id="{9E9D7F60-015F-4244-82DB-45C90FF23738}"/>
              </a:ext>
            </a:extLst>
          </p:cNvPr>
          <p:cNvSpPr/>
          <p:nvPr/>
        </p:nvSpPr>
        <p:spPr>
          <a:xfrm rot="18600000" flipH="1">
            <a:off x="9179719" y="3107532"/>
            <a:ext cx="600075" cy="5476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11" name="CasellaDiTesto 6"/>
          <p:cNvSpPr txBox="1">
            <a:spLocks noChangeArrowheads="1"/>
          </p:cNvSpPr>
          <p:nvPr/>
        </p:nvSpPr>
        <p:spPr bwMode="auto">
          <a:xfrm>
            <a:off x="5276850" y="3787775"/>
            <a:ext cx="32496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66 </a:t>
            </a:r>
            <a:r>
              <a:rPr lang="it-IT" altLang="it-IT" sz="1800">
                <a:latin typeface="Tahoma" panose="020B0604030504040204" pitchFamily="34" charset="0"/>
                <a:cs typeface="Tahoma" panose="020B0604030504040204" pitchFamily="34" charset="0"/>
              </a:rPr>
              <a:t>progetti regionali</a:t>
            </a:r>
          </a:p>
          <a:p>
            <a:pPr algn="ctr" eaLnBrk="1" hangingPunct="1">
              <a:lnSpc>
                <a:spcPct val="100000"/>
              </a:lnSpc>
              <a:spcBef>
                <a:spcPct val="0"/>
              </a:spcBef>
              <a:buFont typeface="Arial" panose="020B0604020202020204" pitchFamily="34" charset="0"/>
              <a:buNone/>
            </a:pPr>
            <a:r>
              <a:rPr lang="it-IT" altLang="it-IT" sz="1800">
                <a:latin typeface="Tahoma" panose="020B0604030504040204" pitchFamily="34" charset="0"/>
                <a:cs typeface="Tahoma" panose="020B0604030504040204" pitchFamily="34" charset="0"/>
                <a:sym typeface="Wingdings" panose="05000000000000000000" pitchFamily="2" charset="2"/>
              </a:rPr>
              <a:t>(Graduatoria A)</a:t>
            </a:r>
          </a:p>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34,1 </a:t>
            </a:r>
            <a:r>
              <a:rPr lang="it-IT" altLang="it-IT" sz="1800">
                <a:latin typeface="Tahoma" panose="020B0604030504040204" pitchFamily="34" charset="0"/>
                <a:cs typeface="Tahoma" panose="020B0604030504040204" pitchFamily="34" charset="0"/>
              </a:rPr>
              <a:t>milioni di euro</a:t>
            </a:r>
          </a:p>
        </p:txBody>
      </p:sp>
      <p:sp>
        <p:nvSpPr>
          <p:cNvPr id="12" name="CasellaDiTesto 6"/>
          <p:cNvSpPr txBox="1">
            <a:spLocks noChangeArrowheads="1"/>
          </p:cNvSpPr>
          <p:nvPr/>
        </p:nvSpPr>
        <p:spPr bwMode="auto">
          <a:xfrm>
            <a:off x="8191500" y="3792538"/>
            <a:ext cx="3648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14 </a:t>
            </a:r>
            <a:r>
              <a:rPr lang="it-IT" altLang="it-IT" sz="1800">
                <a:latin typeface="Tahoma" panose="020B0604030504040204" pitchFamily="34" charset="0"/>
                <a:cs typeface="Tahoma" panose="020B0604030504040204" pitchFamily="34" charset="0"/>
              </a:rPr>
              <a:t>progetti </a:t>
            </a:r>
            <a:r>
              <a:rPr lang="it-IT" altLang="it-IT" sz="1800">
                <a:latin typeface="Tahoma" panose="020B0604030504040204" pitchFamily="34" charset="0"/>
                <a:cs typeface="Tahoma" panose="020B0604030504040204" pitchFamily="34" charset="0"/>
                <a:sym typeface="Wingdings" panose="05000000000000000000" pitchFamily="2" charset="2"/>
              </a:rPr>
              <a:t>multiregionali</a:t>
            </a:r>
            <a:endParaRPr lang="it-IT" altLang="it-IT" sz="1800">
              <a:latin typeface="Tahoma" panose="020B0604030504040204" pitchFamily="34" charset="0"/>
              <a:cs typeface="Tahoma" panose="020B0604030504040204" pitchFamily="34" charset="0"/>
            </a:endParaRPr>
          </a:p>
          <a:p>
            <a:pPr algn="ctr" eaLnBrk="1" hangingPunct="1">
              <a:lnSpc>
                <a:spcPct val="100000"/>
              </a:lnSpc>
              <a:spcBef>
                <a:spcPct val="0"/>
              </a:spcBef>
              <a:buFont typeface="Arial" panose="020B0604020202020204" pitchFamily="34" charset="0"/>
              <a:buNone/>
            </a:pPr>
            <a:r>
              <a:rPr lang="it-IT" altLang="it-IT" sz="1800">
                <a:latin typeface="Tahoma" panose="020B0604030504040204" pitchFamily="34" charset="0"/>
                <a:cs typeface="Tahoma" panose="020B0604030504040204" pitchFamily="34" charset="0"/>
                <a:sym typeface="Wingdings" panose="05000000000000000000" pitchFamily="2" charset="2"/>
              </a:rPr>
              <a:t>(Graduatoria B)</a:t>
            </a:r>
          </a:p>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28,1 </a:t>
            </a:r>
            <a:r>
              <a:rPr lang="it-IT" altLang="it-IT" sz="1800">
                <a:latin typeface="Tahoma" panose="020B0604030504040204" pitchFamily="34" charset="0"/>
                <a:cs typeface="Tahoma" panose="020B0604030504040204" pitchFamily="34" charset="0"/>
              </a:rPr>
              <a:t>milioni di euro</a:t>
            </a:r>
          </a:p>
        </p:txBody>
      </p:sp>
    </p:spTree>
    <p:extLst>
      <p:ext uri="{BB962C8B-B14F-4D97-AF65-F5344CB8AC3E}">
        <p14:creationId xmlns:p14="http://schemas.microsoft.com/office/powerpoint/2010/main" val="1544657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988" y="1068388"/>
            <a:ext cx="4760912"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CasellaDiTesto 6">
            <a:extLst>
              <a:ext uri="{FF2B5EF4-FFF2-40B4-BE49-F238E27FC236}">
                <a16:creationId xmlns:a16="http://schemas.microsoft.com/office/drawing/2014/main" id="{B624D1F1-453E-684B-A921-03DAB3F95AD3}"/>
              </a:ext>
            </a:extLst>
          </p:cNvPr>
          <p:cNvSpPr txBox="1">
            <a:spLocks noChangeArrowheads="1"/>
          </p:cNvSpPr>
          <p:nvPr/>
        </p:nvSpPr>
        <p:spPr bwMode="auto">
          <a:xfrm>
            <a:off x="704625" y="407269"/>
            <a:ext cx="107932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RPr/>
            </a:defPPr>
            <a:lvl1pPr algn="ctr" eaLnBrk="1" hangingPunct="1">
              <a:spcBef>
                <a:spcPct val="0"/>
              </a:spcBef>
              <a:buFont typeface="Arial" panose="020B0604020202020204" pitchFamily="34" charset="0"/>
              <a:defRPr sz="3200" b="1">
                <a:solidFill>
                  <a:srgbClr val="F28C00"/>
                </a:solidFill>
                <a:latin typeface="Tahoma" panose="020B0604030504040204" pitchFamily="34" charset="0"/>
                <a:ea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it-IT" altLang="it-IT" dirty="0"/>
              <a:t>Bando Adolescenza: Graduatorie A e B</a:t>
            </a:r>
          </a:p>
        </p:txBody>
      </p:sp>
      <p:pic>
        <p:nvPicPr>
          <p:cNvPr id="24579"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ACDD82A9-157F-794A-A254-8B4ABD7AAD32}"/>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2" name="Rettangolo 1"/>
          <p:cNvSpPr>
            <a:spLocks noChangeArrowheads="1"/>
          </p:cNvSpPr>
          <p:nvPr/>
        </p:nvSpPr>
        <p:spPr bwMode="auto">
          <a:xfrm>
            <a:off x="5037138" y="1314450"/>
            <a:ext cx="609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I fase: 773</a:t>
            </a:r>
            <a:r>
              <a:rPr lang="it-IT" altLang="it-IT" sz="1800" b="1">
                <a:latin typeface="Tahoma" panose="020B0604030504040204" pitchFamily="34" charset="0"/>
                <a:cs typeface="Tahoma" panose="020B0604030504040204" pitchFamily="34" charset="0"/>
              </a:rPr>
              <a:t> idee progettuali</a:t>
            </a:r>
            <a:endParaRPr lang="it-IT" altLang="it-IT" sz="18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II fase: 260 </a:t>
            </a:r>
            <a:r>
              <a:rPr lang="it-IT" altLang="it-IT" sz="1800" b="1">
                <a:latin typeface="Tahoma" panose="020B0604030504040204" pitchFamily="34" charset="0"/>
                <a:cs typeface="Tahoma" panose="020B0604030504040204" pitchFamily="34" charset="0"/>
              </a:rPr>
              <a:t>progetti esecutivi</a:t>
            </a:r>
            <a:endParaRPr lang="it-IT" altLang="it-IT" sz="18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endParaRPr lang="it-IT" altLang="it-IT" sz="18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endParaRPr lang="it-IT" altLang="it-IT" sz="18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86</a:t>
            </a:r>
            <a:r>
              <a:rPr lang="it-IT" altLang="it-IT" sz="1800" b="1">
                <a:latin typeface="Tahoma" panose="020B0604030504040204" pitchFamily="34" charset="0"/>
                <a:cs typeface="Tahoma" panose="020B0604030504040204" pitchFamily="34" charset="0"/>
              </a:rPr>
              <a:t> PROGETTI FINANZIATI</a:t>
            </a:r>
          </a:p>
          <a:p>
            <a:pPr algn="ctr">
              <a:lnSpc>
                <a:spcPct val="100000"/>
              </a:lnSpc>
              <a:spcBef>
                <a:spcPct val="0"/>
              </a:spcBef>
              <a:buFont typeface="Arial" panose="020B0604020202020204" pitchFamily="34" charset="0"/>
              <a:buNone/>
            </a:pPr>
            <a:r>
              <a:rPr lang="it-IT" altLang="it-IT" sz="1800" b="1">
                <a:solidFill>
                  <a:srgbClr val="F28C00"/>
                </a:solidFill>
                <a:latin typeface="Tahoma" panose="020B0604030504040204" pitchFamily="34" charset="0"/>
                <a:cs typeface="Tahoma" panose="020B0604030504040204" pitchFamily="34" charset="0"/>
              </a:rPr>
              <a:t>73,4</a:t>
            </a:r>
            <a:r>
              <a:rPr lang="it-IT" altLang="it-IT" sz="1800" b="1">
                <a:solidFill>
                  <a:srgbClr val="ED7D31"/>
                </a:solidFill>
                <a:latin typeface="Tahoma" panose="020B0604030504040204" pitchFamily="34" charset="0"/>
                <a:cs typeface="Tahoma" panose="020B0604030504040204" pitchFamily="34" charset="0"/>
              </a:rPr>
              <a:t> </a:t>
            </a:r>
            <a:r>
              <a:rPr lang="it-IT" altLang="it-IT" sz="1800" b="1">
                <a:latin typeface="Tahoma" panose="020B0604030504040204" pitchFamily="34" charset="0"/>
                <a:cs typeface="Tahoma" panose="020B0604030504040204" pitchFamily="34" charset="0"/>
              </a:rPr>
              <a:t>MILIONI DI EURO</a:t>
            </a:r>
          </a:p>
        </p:txBody>
      </p:sp>
      <p:sp>
        <p:nvSpPr>
          <p:cNvPr id="7" name="Freccia in giù 6">
            <a:extLst>
              <a:ext uri="{FF2B5EF4-FFF2-40B4-BE49-F238E27FC236}">
                <a16:creationId xmlns:a16="http://schemas.microsoft.com/office/drawing/2014/main" id="{F77B84EE-F92F-6F49-8A12-459F6CCEC191}"/>
              </a:ext>
            </a:extLst>
          </p:cNvPr>
          <p:cNvSpPr/>
          <p:nvPr/>
        </p:nvSpPr>
        <p:spPr>
          <a:xfrm>
            <a:off x="7785100" y="1917700"/>
            <a:ext cx="600075" cy="5461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3" name="Rettangolo 2"/>
          <p:cNvSpPr>
            <a:spLocks noChangeArrowheads="1"/>
          </p:cNvSpPr>
          <p:nvPr/>
        </p:nvSpPr>
        <p:spPr bwMode="auto">
          <a:xfrm>
            <a:off x="3535363" y="3530600"/>
            <a:ext cx="6096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69 </a:t>
            </a:r>
            <a:r>
              <a:rPr lang="it-IT" altLang="it-IT" sz="1800">
                <a:latin typeface="Tahoma" panose="020B0604030504040204" pitchFamily="34" charset="0"/>
                <a:cs typeface="Tahoma" panose="020B0604030504040204" pitchFamily="34" charset="0"/>
              </a:rPr>
              <a:t>progetti regionali</a:t>
            </a:r>
          </a:p>
          <a:p>
            <a:pPr algn="ctr" eaLnBrk="1" hangingPunct="1">
              <a:lnSpc>
                <a:spcPct val="100000"/>
              </a:lnSpc>
              <a:spcBef>
                <a:spcPct val="0"/>
              </a:spcBef>
              <a:buFontTx/>
              <a:buNone/>
            </a:pPr>
            <a:r>
              <a:rPr lang="it-IT" altLang="it-IT" sz="1800">
                <a:latin typeface="Tahoma" panose="020B0604030504040204" pitchFamily="34" charset="0"/>
                <a:cs typeface="Tahoma" panose="020B0604030504040204" pitchFamily="34" charset="0"/>
                <a:sym typeface="Wingdings" panose="05000000000000000000" pitchFamily="2" charset="2"/>
              </a:rPr>
              <a:t>(Graduatoria A)</a:t>
            </a:r>
          </a:p>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36 </a:t>
            </a:r>
            <a:r>
              <a:rPr lang="it-IT" altLang="it-IT" sz="1800">
                <a:latin typeface="Tahoma" panose="020B0604030504040204" pitchFamily="34" charset="0"/>
                <a:cs typeface="Tahoma" panose="020B0604030504040204" pitchFamily="34" charset="0"/>
              </a:rPr>
              <a:t>milioni di euro</a:t>
            </a:r>
          </a:p>
        </p:txBody>
      </p:sp>
      <p:sp>
        <p:nvSpPr>
          <p:cNvPr id="10" name="CasellaDiTesto 6"/>
          <p:cNvSpPr txBox="1">
            <a:spLocks noChangeArrowheads="1"/>
          </p:cNvSpPr>
          <p:nvPr/>
        </p:nvSpPr>
        <p:spPr bwMode="auto">
          <a:xfrm>
            <a:off x="7054850" y="3530600"/>
            <a:ext cx="533558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17 </a:t>
            </a:r>
            <a:r>
              <a:rPr lang="it-IT" altLang="it-IT" sz="1800">
                <a:latin typeface="Tahoma" panose="020B0604030504040204" pitchFamily="34" charset="0"/>
                <a:cs typeface="Tahoma" panose="020B0604030504040204" pitchFamily="34" charset="0"/>
              </a:rPr>
              <a:t>progetti </a:t>
            </a:r>
            <a:r>
              <a:rPr lang="it-IT" altLang="it-IT" sz="1800">
                <a:latin typeface="Tahoma" panose="020B0604030504040204" pitchFamily="34" charset="0"/>
                <a:cs typeface="Tahoma" panose="020B0604030504040204" pitchFamily="34" charset="0"/>
                <a:sym typeface="Wingdings" panose="05000000000000000000" pitchFamily="2" charset="2"/>
              </a:rPr>
              <a:t>multiregionali</a:t>
            </a:r>
            <a:endParaRPr lang="it-IT" altLang="it-IT" sz="1800">
              <a:latin typeface="Tahoma" panose="020B0604030504040204" pitchFamily="34" charset="0"/>
              <a:cs typeface="Tahoma" panose="020B0604030504040204" pitchFamily="34" charset="0"/>
            </a:endParaRPr>
          </a:p>
          <a:p>
            <a:pPr algn="ctr" eaLnBrk="1" hangingPunct="1">
              <a:lnSpc>
                <a:spcPct val="100000"/>
              </a:lnSpc>
              <a:spcBef>
                <a:spcPct val="0"/>
              </a:spcBef>
              <a:buFont typeface="Arial" panose="020B0604020202020204" pitchFamily="34" charset="0"/>
              <a:buNone/>
            </a:pPr>
            <a:r>
              <a:rPr lang="it-IT" altLang="it-IT" sz="1800">
                <a:latin typeface="Tahoma" panose="020B0604030504040204" pitchFamily="34" charset="0"/>
                <a:cs typeface="Tahoma" panose="020B0604030504040204" pitchFamily="34" charset="0"/>
                <a:sym typeface="Wingdings" panose="05000000000000000000" pitchFamily="2" charset="2"/>
              </a:rPr>
              <a:t>(Graduatoria B)</a:t>
            </a:r>
          </a:p>
          <a:p>
            <a:pPr algn="ctr" eaLnBrk="1" hangingPunct="1">
              <a:lnSpc>
                <a:spcPct val="100000"/>
              </a:lnSpc>
              <a:spcBef>
                <a:spcPct val="0"/>
              </a:spcBef>
              <a:buFontTx/>
              <a:buNone/>
            </a:pPr>
            <a:r>
              <a:rPr lang="it-IT" altLang="it-IT" sz="1800" b="1">
                <a:solidFill>
                  <a:srgbClr val="F28C00"/>
                </a:solidFill>
                <a:latin typeface="Tahoma" panose="020B0604030504040204" pitchFamily="34" charset="0"/>
                <a:cs typeface="Tahoma" panose="020B0604030504040204" pitchFamily="34" charset="0"/>
              </a:rPr>
              <a:t>37,4 </a:t>
            </a:r>
            <a:r>
              <a:rPr lang="it-IT" altLang="it-IT" sz="1800">
                <a:latin typeface="Tahoma" panose="020B0604030504040204" pitchFamily="34" charset="0"/>
                <a:cs typeface="Tahoma" panose="020B0604030504040204" pitchFamily="34" charset="0"/>
              </a:rPr>
              <a:t>milioni di euro</a:t>
            </a:r>
          </a:p>
        </p:txBody>
      </p:sp>
      <p:sp>
        <p:nvSpPr>
          <p:cNvPr id="11" name="Freccia in giù 10">
            <a:extLst>
              <a:ext uri="{FF2B5EF4-FFF2-40B4-BE49-F238E27FC236}">
                <a16:creationId xmlns:a16="http://schemas.microsoft.com/office/drawing/2014/main" id="{221AD6C9-9D78-CE42-B7B3-1351664BB9D0}"/>
              </a:ext>
            </a:extLst>
          </p:cNvPr>
          <p:cNvSpPr/>
          <p:nvPr/>
        </p:nvSpPr>
        <p:spPr>
          <a:xfrm rot="3000000">
            <a:off x="6891337" y="3046413"/>
            <a:ext cx="600075" cy="5461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12" name="Freccia in giù 11">
            <a:extLst>
              <a:ext uri="{FF2B5EF4-FFF2-40B4-BE49-F238E27FC236}">
                <a16:creationId xmlns:a16="http://schemas.microsoft.com/office/drawing/2014/main" id="{64A90368-4E36-E544-B217-BC80EF4D74D4}"/>
              </a:ext>
            </a:extLst>
          </p:cNvPr>
          <p:cNvSpPr/>
          <p:nvPr/>
        </p:nvSpPr>
        <p:spPr>
          <a:xfrm rot="18600000" flipH="1">
            <a:off x="9095581" y="3045619"/>
            <a:ext cx="600075" cy="54768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187917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0"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a:xfrm>
            <a:off x="838200" y="266700"/>
            <a:ext cx="10515600" cy="1325563"/>
          </a:xfrm>
        </p:spPr>
        <p:txBody>
          <a:bodyPr/>
          <a:lstStyle/>
          <a:p>
            <a:pPr algn="ctr"/>
            <a:r>
              <a:rPr lang="it-IT" altLang="it-IT" sz="4000" b="1">
                <a:solidFill>
                  <a:srgbClr val="F28C00"/>
                </a:solidFill>
                <a:latin typeface="Tahoma" panose="020B0604030504040204" pitchFamily="34" charset="0"/>
                <a:cs typeface="Tahoma" panose="020B0604030504040204" pitchFamily="34" charset="0"/>
              </a:rPr>
              <a:t>Bando Nuove Generazioni 2017</a:t>
            </a:r>
            <a:endParaRPr lang="it-IT" altLang="it-IT"/>
          </a:p>
        </p:txBody>
      </p:sp>
      <p:sp>
        <p:nvSpPr>
          <p:cNvPr id="3" name="Segnaposto contenuto 2">
            <a:extLst>
              <a:ext uri="{FF2B5EF4-FFF2-40B4-BE49-F238E27FC236}">
                <a16:creationId xmlns:a16="http://schemas.microsoft.com/office/drawing/2014/main" id="{9D5A1EB0-0035-924F-B928-870F6006725E}"/>
              </a:ext>
            </a:extLst>
          </p:cNvPr>
          <p:cNvSpPr>
            <a:spLocks noGrp="1"/>
          </p:cNvSpPr>
          <p:nvPr>
            <p:ph idx="1"/>
          </p:nvPr>
        </p:nvSpPr>
        <p:spPr>
          <a:xfrm>
            <a:off x="1433513" y="2071688"/>
            <a:ext cx="8953500" cy="4732337"/>
          </a:xfrm>
        </p:spPr>
        <p:txBody>
          <a:bodyPr/>
          <a:lstStyle/>
          <a:p>
            <a:pPr marL="0" indent="0" algn="just">
              <a:lnSpc>
                <a:spcPct val="150000"/>
              </a:lnSpc>
              <a:buFont typeface="Arial" panose="020B0604020202020204" pitchFamily="34" charset="0"/>
              <a:buNone/>
              <a:defRPr/>
            </a:pPr>
            <a:r>
              <a:rPr lang="it-IT" sz="2000" dirty="0">
                <a:latin typeface="Tahoma" panose="020B0604030504040204" pitchFamily="34" charset="0"/>
                <a:ea typeface="Tahoma" panose="020B0604030504040204" pitchFamily="34" charset="0"/>
                <a:cs typeface="Tahoma" panose="020B0604030504040204" pitchFamily="34" charset="0"/>
              </a:rPr>
              <a:t>promuovere </a:t>
            </a:r>
            <a:r>
              <a:rPr lang="it-IT" sz="2000" b="1" dirty="0">
                <a:latin typeface="Tahoma" panose="020B0604030504040204" pitchFamily="34" charset="0"/>
                <a:ea typeface="Tahoma" panose="020B0604030504040204" pitchFamily="34" charset="0"/>
                <a:cs typeface="Tahoma" panose="020B0604030504040204" pitchFamily="34" charset="0"/>
              </a:rPr>
              <a:t>il benessere e la crescita armonica di minori</a:t>
            </a:r>
            <a:r>
              <a:rPr lang="it-IT" sz="2000" dirty="0">
                <a:latin typeface="Tahoma" panose="020B0604030504040204" pitchFamily="34" charset="0"/>
                <a:ea typeface="Tahoma" panose="020B0604030504040204" pitchFamily="34" charset="0"/>
                <a:cs typeface="Tahoma" panose="020B0604030504040204" pitchFamily="34" charset="0"/>
              </a:rPr>
              <a:t>, in particolare di quelli a rischio o in situazione di vulnerabilità, o che vivono in aree e territori particolarmente svantaggiati, garantendo efficaci </a:t>
            </a:r>
            <a:r>
              <a:rPr lang="it-IT" sz="2000" b="1" dirty="0">
                <a:latin typeface="Tahoma" panose="020B0604030504040204" pitchFamily="34" charset="0"/>
                <a:ea typeface="Tahoma" panose="020B0604030504040204" pitchFamily="34" charset="0"/>
                <a:cs typeface="Tahoma" panose="020B0604030504040204" pitchFamily="34" charset="0"/>
              </a:rPr>
              <a:t>opportunità educative</a:t>
            </a:r>
            <a:r>
              <a:rPr lang="it-IT" sz="2000" dirty="0">
                <a:latin typeface="Tahoma" panose="020B0604030504040204" pitchFamily="34" charset="0"/>
                <a:ea typeface="Tahoma" panose="020B0604030504040204" pitchFamily="34" charset="0"/>
                <a:cs typeface="Tahoma" panose="020B0604030504040204" pitchFamily="34" charset="0"/>
              </a:rPr>
              <a:t>, sviluppando e rafforzando </a:t>
            </a:r>
            <a:r>
              <a:rPr lang="it-IT" sz="2000" b="1" dirty="0">
                <a:latin typeface="Tahoma" panose="020B0604030504040204" pitchFamily="34" charset="0"/>
                <a:ea typeface="Tahoma" panose="020B0604030504040204" pitchFamily="34" charset="0"/>
                <a:cs typeface="Tahoma" panose="020B0604030504040204" pitchFamily="34" charset="0"/>
              </a:rPr>
              <a:t>l’alleanza, le competenze, il lavoro e la capacità di innovazione </a:t>
            </a:r>
            <a:r>
              <a:rPr lang="it-IT" sz="2000" dirty="0">
                <a:latin typeface="Tahoma" panose="020B0604030504040204" pitchFamily="34" charset="0"/>
                <a:ea typeface="Tahoma" panose="020B0604030504040204" pitchFamily="34" charset="0"/>
                <a:cs typeface="Tahoma" panose="020B0604030504040204" pitchFamily="34" charset="0"/>
              </a:rPr>
              <a:t>dei soggetti che si assumono la responsabilità educativa e prevenendo precocemente varie </a:t>
            </a:r>
            <a:r>
              <a:rPr lang="it-IT" sz="2000" b="1" dirty="0">
                <a:latin typeface="Tahoma" panose="020B0604030504040204" pitchFamily="34" charset="0"/>
                <a:ea typeface="Tahoma" panose="020B0604030504040204" pitchFamily="34" charset="0"/>
                <a:cs typeface="Tahoma" panose="020B0604030504040204" pitchFamily="34" charset="0"/>
              </a:rPr>
              <a:t>forme di disagio</a:t>
            </a:r>
            <a:r>
              <a:rPr lang="it-IT" sz="2000" dirty="0">
                <a:latin typeface="Tahoma" panose="020B0604030504040204" pitchFamily="34" charset="0"/>
                <a:ea typeface="Tahoma" panose="020B0604030504040204" pitchFamily="34" charset="0"/>
                <a:cs typeface="Tahoma" panose="020B0604030504040204" pitchFamily="34" charset="0"/>
              </a:rPr>
              <a:t>. </a:t>
            </a:r>
          </a:p>
          <a:p>
            <a:pPr>
              <a:defRPr/>
            </a:pPr>
            <a:endParaRPr lang="it-IT" sz="2000" dirty="0"/>
          </a:p>
        </p:txBody>
      </p:sp>
      <p:sp>
        <p:nvSpPr>
          <p:cNvPr id="4" name="Segnaposto numero diapositiva 3">
            <a:extLst>
              <a:ext uri="{FF2B5EF4-FFF2-40B4-BE49-F238E27FC236}">
                <a16:creationId xmlns:a16="http://schemas.microsoft.com/office/drawing/2014/main" id="{AF2F8893-0781-434F-96CE-CFD698E3441A}"/>
              </a:ext>
            </a:extLst>
          </p:cNvPr>
          <p:cNvSpPr>
            <a:spLocks noGrp="1"/>
          </p:cNvSpPr>
          <p:nvPr>
            <p:ph type="sldNum" sz="quarter" idx="12"/>
          </p:nvPr>
        </p:nvSpPr>
        <p:spPr/>
        <p:txBody>
          <a:bodyPr/>
          <a:lstStyle/>
          <a:p>
            <a:pPr>
              <a:defRPr/>
            </a:pPr>
            <a:fld id="{EB7210E8-755B-47B6-934F-35B13324B12E}" type="slidenum">
              <a:rPr lang="it-IT" smtClean="0"/>
              <a:pPr>
                <a:defRPr/>
              </a:pPr>
              <a:t>15</a:t>
            </a:fld>
            <a:endParaRPr lang="it-IT"/>
          </a:p>
        </p:txBody>
      </p:sp>
      <p:pic>
        <p:nvPicPr>
          <p:cNvPr id="26628"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48350"/>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asellaDiTesto 8"/>
          <p:cNvSpPr txBox="1">
            <a:spLocks noChangeArrowheads="1"/>
          </p:cNvSpPr>
          <p:nvPr/>
        </p:nvSpPr>
        <p:spPr bwMode="auto">
          <a:xfrm>
            <a:off x="6299200" y="5991225"/>
            <a:ext cx="5691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t-IT" altLang="it-IT" sz="1100">
                <a:solidFill>
                  <a:srgbClr val="7F7F7F"/>
                </a:solidFill>
                <a:latin typeface="Tahoma" panose="020B0604030504040204" pitchFamily="34" charset="0"/>
                <a:cs typeface="Tahoma" panose="020B0604030504040204" pitchFamily="34" charset="0"/>
              </a:rPr>
              <a:t>Soggetto attuatore del «Fondo per il contrasto della povertà educativa minorile»</a:t>
            </a:r>
          </a:p>
          <a:p>
            <a:pPr algn="r" eaLnBrk="1" hangingPunct="1">
              <a:lnSpc>
                <a:spcPct val="100000"/>
              </a:lnSpc>
              <a:spcBef>
                <a:spcPct val="0"/>
              </a:spcBef>
              <a:buFontTx/>
              <a:buNone/>
            </a:pPr>
            <a:r>
              <a:rPr lang="it-IT" altLang="it-IT" sz="1100">
                <a:solidFill>
                  <a:srgbClr val="7F7F7F"/>
                </a:solidFill>
                <a:latin typeface="Tahoma" panose="020B0604030504040204" pitchFamily="34" charset="0"/>
                <a:cs typeface="Tahoma" panose="020B0604030504040204" pitchFamily="34" charset="0"/>
              </a:rPr>
              <a:t>Interamente partecipata dalla Fondazione CON IL SUD</a:t>
            </a:r>
          </a:p>
        </p:txBody>
      </p:sp>
      <p:sp>
        <p:nvSpPr>
          <p:cNvPr id="26630" name="CasellaDiTesto 6"/>
          <p:cNvSpPr txBox="1">
            <a:spLocks noChangeArrowheads="1"/>
          </p:cNvSpPr>
          <p:nvPr/>
        </p:nvSpPr>
        <p:spPr bwMode="auto">
          <a:xfrm>
            <a:off x="3829050" y="1552575"/>
            <a:ext cx="4162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3200" b="1">
                <a:solidFill>
                  <a:srgbClr val="F28C00"/>
                </a:solidFill>
                <a:latin typeface="Tahoma" panose="020B0604030504040204" pitchFamily="34" charset="0"/>
                <a:cs typeface="Tahoma" panose="020B0604030504040204" pitchFamily="34" charset="0"/>
              </a:rPr>
              <a:t>Obiettivo:</a:t>
            </a:r>
            <a:endParaRPr lang="it-IT" altLang="it-IT" sz="3200">
              <a:latin typeface="Tahoma" panose="020B0604030504040204" pitchFamily="34" charset="0"/>
              <a:cs typeface="Tahom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2192089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738188"/>
            <a:ext cx="4878388"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sellaDiTesto 6">
            <a:extLst>
              <a:ext uri="{FF2B5EF4-FFF2-40B4-BE49-F238E27FC236}">
                <a16:creationId xmlns:a16="http://schemas.microsoft.com/office/drawing/2014/main" id="{7CB12560-48E1-7344-8EA8-1FB4E606A209}"/>
              </a:ext>
            </a:extLst>
          </p:cNvPr>
          <p:cNvSpPr txBox="1">
            <a:spLocks noChangeArrowheads="1"/>
          </p:cNvSpPr>
          <p:nvPr/>
        </p:nvSpPr>
        <p:spPr bwMode="auto">
          <a:xfrm>
            <a:off x="544150" y="322263"/>
            <a:ext cx="10935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RPr/>
            </a:defPPr>
            <a:lvl1pPr algn="ctr" eaLnBrk="1" hangingPunct="1">
              <a:spcBef>
                <a:spcPct val="0"/>
              </a:spcBef>
              <a:buFont typeface="Arial" panose="020B0604020202020204" pitchFamily="34" charset="0"/>
              <a:defRPr sz="3200" b="1">
                <a:solidFill>
                  <a:srgbClr val="F28C00"/>
                </a:solidFill>
                <a:latin typeface="Tahoma" panose="020B0604030504040204" pitchFamily="34" charset="0"/>
                <a:ea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it-IT" altLang="it-IT" dirty="0"/>
              <a:t>Bando Nuove Generazioni: Graduatorie A e B</a:t>
            </a:r>
          </a:p>
        </p:txBody>
      </p:sp>
      <p:pic>
        <p:nvPicPr>
          <p:cNvPr id="2867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3E9506A3-98FD-984D-8177-FCA5B21E348B}"/>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2" name="Rettangolo 1"/>
          <p:cNvSpPr>
            <a:spLocks noChangeArrowheads="1"/>
          </p:cNvSpPr>
          <p:nvPr/>
        </p:nvSpPr>
        <p:spPr bwMode="auto">
          <a:xfrm>
            <a:off x="4791075" y="1074738"/>
            <a:ext cx="6096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2000" b="1">
                <a:solidFill>
                  <a:srgbClr val="F28C00"/>
                </a:solidFill>
                <a:latin typeface="Tahoma" panose="020B0604030504040204" pitchFamily="34" charset="0"/>
                <a:cs typeface="Tahoma" panose="020B0604030504040204" pitchFamily="34" charset="0"/>
              </a:rPr>
              <a:t>432 </a:t>
            </a:r>
            <a:r>
              <a:rPr lang="it-IT" altLang="it-IT" sz="2000" b="1">
                <a:latin typeface="Tahoma" panose="020B0604030504040204" pitchFamily="34" charset="0"/>
                <a:cs typeface="Tahoma" panose="020B0604030504040204" pitchFamily="34" charset="0"/>
              </a:rPr>
              <a:t>PROPOSTE RICEVUTE</a:t>
            </a:r>
          </a:p>
          <a:p>
            <a:pPr algn="ctr">
              <a:lnSpc>
                <a:spcPct val="100000"/>
              </a:lnSpc>
              <a:spcBef>
                <a:spcPct val="0"/>
              </a:spcBef>
              <a:buFontTx/>
              <a:buNone/>
            </a:pPr>
            <a:endParaRPr lang="it-IT" altLang="it-IT"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Tx/>
              <a:buNone/>
            </a:pPr>
            <a:endParaRPr lang="it-IT" altLang="it-IT" sz="2400" b="1">
              <a:solidFill>
                <a:srgbClr val="F28C00"/>
              </a:solidFill>
              <a:latin typeface="Tahoma" panose="020B0604030504040204" pitchFamily="34" charset="0"/>
              <a:cs typeface="Tahoma" panose="020B0604030504040204" pitchFamily="34" charset="0"/>
            </a:endParaRPr>
          </a:p>
          <a:p>
            <a:pPr algn="ctr">
              <a:lnSpc>
                <a:spcPct val="100000"/>
              </a:lnSpc>
              <a:spcBef>
                <a:spcPct val="0"/>
              </a:spcBef>
              <a:buFont typeface="Arial" panose="020B0604020202020204" pitchFamily="34" charset="0"/>
              <a:buNone/>
            </a:pPr>
            <a:r>
              <a:rPr lang="it-IT" altLang="it-IT" sz="2400" b="1">
                <a:solidFill>
                  <a:srgbClr val="F28C00"/>
                </a:solidFill>
                <a:latin typeface="Tahoma" panose="020B0604030504040204" pitchFamily="34" charset="0"/>
                <a:cs typeface="Tahoma" panose="020B0604030504040204" pitchFamily="34" charset="0"/>
              </a:rPr>
              <a:t>83</a:t>
            </a:r>
            <a:r>
              <a:rPr lang="it-IT" altLang="it-IT" sz="2400" b="1">
                <a:latin typeface="Tahoma" panose="020B0604030504040204" pitchFamily="34" charset="0"/>
                <a:cs typeface="Tahoma" panose="020B0604030504040204" pitchFamily="34" charset="0"/>
              </a:rPr>
              <a:t> PROGETTI FINANZIATI</a:t>
            </a:r>
          </a:p>
          <a:p>
            <a:pPr algn="ctr">
              <a:lnSpc>
                <a:spcPct val="100000"/>
              </a:lnSpc>
              <a:spcBef>
                <a:spcPct val="0"/>
              </a:spcBef>
              <a:buFont typeface="Arial" panose="020B0604020202020204" pitchFamily="34" charset="0"/>
              <a:buNone/>
            </a:pPr>
            <a:r>
              <a:rPr lang="it-IT" altLang="it-IT" sz="2400" b="1">
                <a:solidFill>
                  <a:srgbClr val="F28C00"/>
                </a:solidFill>
                <a:latin typeface="Tahoma" panose="020B0604030504040204" pitchFamily="34" charset="0"/>
                <a:cs typeface="Tahoma" panose="020B0604030504040204" pitchFamily="34" charset="0"/>
              </a:rPr>
              <a:t>€66</a:t>
            </a:r>
            <a:r>
              <a:rPr lang="it-IT" altLang="it-IT" sz="2400" b="1">
                <a:solidFill>
                  <a:srgbClr val="ED7D31"/>
                </a:solidFill>
                <a:latin typeface="Tahoma" panose="020B0604030504040204" pitchFamily="34" charset="0"/>
                <a:cs typeface="Tahoma" panose="020B0604030504040204" pitchFamily="34" charset="0"/>
              </a:rPr>
              <a:t> </a:t>
            </a:r>
            <a:r>
              <a:rPr lang="it-IT" altLang="it-IT" sz="2400" b="1">
                <a:latin typeface="Tahoma" panose="020B0604030504040204" pitchFamily="34" charset="0"/>
                <a:cs typeface="Tahoma" panose="020B0604030504040204" pitchFamily="34" charset="0"/>
              </a:rPr>
              <a:t>MILIONI EROGATI</a:t>
            </a:r>
          </a:p>
        </p:txBody>
      </p:sp>
      <p:sp>
        <p:nvSpPr>
          <p:cNvPr id="7" name="CasellaDiTesto 6"/>
          <p:cNvSpPr txBox="1">
            <a:spLocks noChangeArrowheads="1"/>
          </p:cNvSpPr>
          <p:nvPr/>
        </p:nvSpPr>
        <p:spPr bwMode="auto">
          <a:xfrm>
            <a:off x="3870325" y="3587750"/>
            <a:ext cx="4162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2000" b="1">
                <a:solidFill>
                  <a:srgbClr val="F28C00"/>
                </a:solidFill>
                <a:latin typeface="Tahoma" panose="020B0604030504040204" pitchFamily="34" charset="0"/>
                <a:cs typeface="Tahoma" panose="020B0604030504040204" pitchFamily="34" charset="0"/>
              </a:rPr>
              <a:t>68 </a:t>
            </a:r>
            <a:r>
              <a:rPr lang="it-IT" altLang="it-IT" sz="2000">
                <a:latin typeface="Tahoma" panose="020B0604030504040204" pitchFamily="34" charset="0"/>
                <a:cs typeface="Tahoma" panose="020B0604030504040204" pitchFamily="34" charset="0"/>
              </a:rPr>
              <a:t>progetti regionali</a:t>
            </a:r>
          </a:p>
          <a:p>
            <a:pPr algn="ctr" eaLnBrk="1" hangingPunct="1">
              <a:lnSpc>
                <a:spcPct val="100000"/>
              </a:lnSpc>
              <a:spcBef>
                <a:spcPct val="0"/>
              </a:spcBef>
              <a:buFont typeface="Arial" panose="020B0604020202020204" pitchFamily="34" charset="0"/>
              <a:buNone/>
            </a:pPr>
            <a:r>
              <a:rPr lang="it-IT" altLang="it-IT" sz="2000">
                <a:latin typeface="Tahoma" panose="020B0604030504040204" pitchFamily="34" charset="0"/>
                <a:cs typeface="Tahoma" panose="020B0604030504040204" pitchFamily="34" charset="0"/>
                <a:sym typeface="Wingdings" panose="05000000000000000000" pitchFamily="2" charset="2"/>
              </a:rPr>
              <a:t>(Graduatoria A)</a:t>
            </a:r>
          </a:p>
          <a:p>
            <a:pPr algn="ctr" eaLnBrk="1" hangingPunct="1">
              <a:lnSpc>
                <a:spcPct val="100000"/>
              </a:lnSpc>
              <a:spcBef>
                <a:spcPct val="0"/>
              </a:spcBef>
              <a:buFontTx/>
              <a:buNone/>
            </a:pPr>
            <a:r>
              <a:rPr lang="it-IT" altLang="it-IT" sz="2000" b="1">
                <a:solidFill>
                  <a:srgbClr val="F28C00"/>
                </a:solidFill>
                <a:latin typeface="Tahoma" panose="020B0604030504040204" pitchFamily="34" charset="0"/>
                <a:cs typeface="Tahoma" panose="020B0604030504040204" pitchFamily="34" charset="0"/>
              </a:rPr>
              <a:t>€38,8 </a:t>
            </a:r>
            <a:r>
              <a:rPr lang="it-IT" altLang="it-IT" sz="2000">
                <a:latin typeface="Tahoma" panose="020B0604030504040204" pitchFamily="34" charset="0"/>
                <a:cs typeface="Tahoma" panose="020B0604030504040204" pitchFamily="34" charset="0"/>
              </a:rPr>
              <a:t>milioni</a:t>
            </a:r>
          </a:p>
        </p:txBody>
      </p:sp>
      <p:sp>
        <p:nvSpPr>
          <p:cNvPr id="8" name="CasellaDiTesto 6"/>
          <p:cNvSpPr txBox="1">
            <a:spLocks noChangeArrowheads="1"/>
          </p:cNvSpPr>
          <p:nvPr/>
        </p:nvSpPr>
        <p:spPr bwMode="auto">
          <a:xfrm>
            <a:off x="7053263" y="3587750"/>
            <a:ext cx="53355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it-IT" altLang="it-IT" sz="2000" b="1">
                <a:solidFill>
                  <a:srgbClr val="F28C00"/>
                </a:solidFill>
                <a:latin typeface="Tahoma" panose="020B0604030504040204" pitchFamily="34" charset="0"/>
                <a:cs typeface="Tahoma" panose="020B0604030504040204" pitchFamily="34" charset="0"/>
              </a:rPr>
              <a:t>15 </a:t>
            </a:r>
            <a:r>
              <a:rPr lang="it-IT" altLang="it-IT" sz="2000">
                <a:latin typeface="Tahoma" panose="020B0604030504040204" pitchFamily="34" charset="0"/>
                <a:cs typeface="Tahoma" panose="020B0604030504040204" pitchFamily="34" charset="0"/>
              </a:rPr>
              <a:t>progetti </a:t>
            </a:r>
            <a:r>
              <a:rPr lang="it-IT" altLang="it-IT" sz="2000">
                <a:latin typeface="Tahoma" panose="020B0604030504040204" pitchFamily="34" charset="0"/>
                <a:cs typeface="Tahoma" panose="020B0604030504040204" pitchFamily="34" charset="0"/>
                <a:sym typeface="Wingdings" panose="05000000000000000000" pitchFamily="2" charset="2"/>
              </a:rPr>
              <a:t>multiregionali</a:t>
            </a:r>
            <a:endParaRPr lang="it-IT" altLang="it-IT" sz="2000">
              <a:latin typeface="Tahoma" panose="020B0604030504040204" pitchFamily="34" charset="0"/>
              <a:cs typeface="Tahoma" panose="020B0604030504040204" pitchFamily="34" charset="0"/>
            </a:endParaRPr>
          </a:p>
          <a:p>
            <a:pPr algn="ctr" eaLnBrk="1" hangingPunct="1">
              <a:lnSpc>
                <a:spcPct val="100000"/>
              </a:lnSpc>
              <a:spcBef>
                <a:spcPct val="0"/>
              </a:spcBef>
              <a:buFont typeface="Arial" panose="020B0604020202020204" pitchFamily="34" charset="0"/>
              <a:buNone/>
            </a:pPr>
            <a:r>
              <a:rPr lang="it-IT" altLang="it-IT" sz="2000">
                <a:latin typeface="Tahoma" panose="020B0604030504040204" pitchFamily="34" charset="0"/>
                <a:cs typeface="Tahoma" panose="020B0604030504040204" pitchFamily="34" charset="0"/>
                <a:sym typeface="Wingdings" panose="05000000000000000000" pitchFamily="2" charset="2"/>
              </a:rPr>
              <a:t>(Graduatoria B)</a:t>
            </a:r>
          </a:p>
          <a:p>
            <a:pPr algn="ctr" eaLnBrk="1" hangingPunct="1">
              <a:lnSpc>
                <a:spcPct val="100000"/>
              </a:lnSpc>
              <a:spcBef>
                <a:spcPct val="0"/>
              </a:spcBef>
              <a:buFontTx/>
              <a:buNone/>
            </a:pPr>
            <a:r>
              <a:rPr lang="it-IT" altLang="it-IT" sz="2000" b="1">
                <a:solidFill>
                  <a:srgbClr val="F28C00"/>
                </a:solidFill>
                <a:latin typeface="Tahoma" panose="020B0604030504040204" pitchFamily="34" charset="0"/>
                <a:cs typeface="Tahoma" panose="020B0604030504040204" pitchFamily="34" charset="0"/>
              </a:rPr>
              <a:t>€27,2 </a:t>
            </a:r>
            <a:r>
              <a:rPr lang="it-IT" altLang="it-IT" sz="2000">
                <a:latin typeface="Tahoma" panose="020B0604030504040204" pitchFamily="34" charset="0"/>
                <a:cs typeface="Tahoma" panose="020B0604030504040204" pitchFamily="34" charset="0"/>
              </a:rPr>
              <a:t>milioni</a:t>
            </a:r>
          </a:p>
        </p:txBody>
      </p:sp>
      <p:sp>
        <p:nvSpPr>
          <p:cNvPr id="10" name="Freccia in giù 9">
            <a:extLst>
              <a:ext uri="{FF2B5EF4-FFF2-40B4-BE49-F238E27FC236}">
                <a16:creationId xmlns:a16="http://schemas.microsoft.com/office/drawing/2014/main" id="{732552CE-5D78-844B-A521-E39AE3CAFDA0}"/>
              </a:ext>
            </a:extLst>
          </p:cNvPr>
          <p:cNvSpPr/>
          <p:nvPr/>
        </p:nvSpPr>
        <p:spPr>
          <a:xfrm>
            <a:off x="7539038" y="1519238"/>
            <a:ext cx="600075" cy="5461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11" name="Freccia in giù 10">
            <a:extLst>
              <a:ext uri="{FF2B5EF4-FFF2-40B4-BE49-F238E27FC236}">
                <a16:creationId xmlns:a16="http://schemas.microsoft.com/office/drawing/2014/main" id="{00AD8616-8C79-E141-B76B-BAB17D5F4A75}"/>
              </a:ext>
            </a:extLst>
          </p:cNvPr>
          <p:cNvSpPr/>
          <p:nvPr/>
        </p:nvSpPr>
        <p:spPr>
          <a:xfrm rot="3000000">
            <a:off x="7127875" y="3032126"/>
            <a:ext cx="600075" cy="5461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
        <p:nvSpPr>
          <p:cNvPr id="12" name="Freccia in giù 11">
            <a:extLst>
              <a:ext uri="{FF2B5EF4-FFF2-40B4-BE49-F238E27FC236}">
                <a16:creationId xmlns:a16="http://schemas.microsoft.com/office/drawing/2014/main" id="{61811CFD-3ACF-5A44-8B15-41208F10D32D}"/>
              </a:ext>
            </a:extLst>
          </p:cNvPr>
          <p:cNvSpPr/>
          <p:nvPr/>
        </p:nvSpPr>
        <p:spPr>
          <a:xfrm rot="18600000" flipH="1">
            <a:off x="8135144" y="3056732"/>
            <a:ext cx="600075" cy="5476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354439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 calcmode="lin" valueType="num">
                                      <p:cBhvr additive="base">
                                        <p:cTn id="4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anim calcmode="lin" valueType="num">
                                      <p:cBhvr additive="base">
                                        <p:cTn id="5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additive="base">
                                        <p:cTn id="5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 calcmode="lin" valueType="num">
                                      <p:cBhvr additive="base">
                                        <p:cTn id="6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2" end="2"/>
                                            </p:txEl>
                                          </p:spTgt>
                                        </p:tgtEl>
                                        <p:attrNameLst>
                                          <p:attrName>style.visibility</p:attrName>
                                        </p:attrNameLst>
                                      </p:cBhvr>
                                      <p:to>
                                        <p:strVal val="visible"/>
                                      </p:to>
                                    </p:set>
                                    <p:anim calcmode="lin" valueType="num">
                                      <p:cBhvr additive="base">
                                        <p:cTn id="6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ChangeArrowheads="1"/>
          </p:cNvSpPr>
          <p:nvPr/>
        </p:nvSpPr>
        <p:spPr bwMode="auto">
          <a:xfrm>
            <a:off x="306388" y="1163815"/>
            <a:ext cx="1136352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it-IT" altLang="it-IT" sz="1600" b="1" i="1" dirty="0">
                <a:solidFill>
                  <a:srgbClr val="F28C00"/>
                </a:solidFill>
                <a:latin typeface="Tahoma" panose="020B0604030504040204" pitchFamily="34" charset="0"/>
                <a:ea typeface="Calibri" panose="020F0502020204030204" pitchFamily="34" charset="0"/>
                <a:cs typeface="Tahoma" panose="020B0604030504040204" pitchFamily="34" charset="0"/>
              </a:rPr>
              <a:t>Progettazione partecipata nelle aree terremotate</a:t>
            </a:r>
          </a:p>
          <a:p>
            <a:pPr algn="just">
              <a:lnSpc>
                <a:spcPct val="100000"/>
              </a:lnSpc>
              <a:spcBef>
                <a:spcPct val="0"/>
              </a:spcBef>
              <a:buFontTx/>
              <a:buNone/>
            </a:pPr>
            <a:endPar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algn="just">
              <a:lnSpc>
                <a:spcPct val="100000"/>
              </a:lnSpc>
              <a:spcBef>
                <a:spcPct val="0"/>
              </a:spcBef>
              <a:buFontTx/>
              <a:buNone/>
            </a:pP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Nel corso del 2017, l</a:t>
            </a:r>
            <a:r>
              <a:rPr lang="it-IT" altLang="it-IT" sz="1600" dirty="0">
                <a:solidFill>
                  <a:srgbClr val="000000"/>
                </a:solidFill>
                <a:ea typeface="Calibri" panose="020F0502020204030204" pitchFamily="34" charset="0"/>
                <a:cs typeface="Tahoma" panose="020B0604030504040204" pitchFamily="34" charset="0"/>
              </a:rPr>
              <a:t>’</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Impresa sociale ha, inoltre, stabilito di realizzare un intervento a favore di chi vive e opera nelle aree terremotate di Umbria, Marche, Abruzzo e Lazio, teso a supportarli, con una logica di progettazione partecipativa, nella co-costruzione di progetti e nell</a:t>
            </a:r>
            <a:r>
              <a:rPr lang="it-IT" altLang="it-IT" sz="1600" dirty="0">
                <a:solidFill>
                  <a:srgbClr val="000000"/>
                </a:solidFill>
                <a:ea typeface="Calibri" panose="020F0502020204030204" pitchFamily="34" charset="0"/>
                <a:cs typeface="Tahoma" panose="020B0604030504040204" pitchFamily="34" charset="0"/>
              </a:rPr>
              <a:t>’</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avvio di azioni educative  mirati a contrastare ogni forma di  povert</a:t>
            </a:r>
            <a:r>
              <a:rPr lang="it-IT" altLang="it-IT" sz="1600" dirty="0">
                <a:solidFill>
                  <a:srgbClr val="000000"/>
                </a:solidFill>
                <a:ea typeface="Calibri" panose="020F0502020204030204" pitchFamily="34" charset="0"/>
                <a:cs typeface="Tahoma" panose="020B0604030504040204" pitchFamily="34" charset="0"/>
              </a:rPr>
              <a:t>à</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 educativa minorile, creare coesione nelle  comunit</a:t>
            </a:r>
            <a:r>
              <a:rPr lang="it-IT" altLang="it-IT" sz="1600" dirty="0">
                <a:solidFill>
                  <a:srgbClr val="000000"/>
                </a:solidFill>
                <a:ea typeface="Calibri" panose="020F0502020204030204" pitchFamily="34" charset="0"/>
                <a:cs typeface="Tahoma" panose="020B0604030504040204" pitchFamily="34" charset="0"/>
              </a:rPr>
              <a:t>à</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 educanti  colpite dal sisma e favorire innovazione nelle  azioni, nelle metodologie e negli approcci di intervento educativo di questi territori.</a:t>
            </a:r>
          </a:p>
          <a:p>
            <a:pPr algn="just">
              <a:lnSpc>
                <a:spcPct val="100000"/>
              </a:lnSpc>
              <a:spcBef>
                <a:spcPct val="0"/>
              </a:spcBef>
              <a:buFontTx/>
              <a:buNone/>
            </a:pPr>
            <a:r>
              <a:rPr lang="it-IT" altLang="it-IT" sz="1600" i="1" dirty="0">
                <a:solidFill>
                  <a:srgbClr val="000000"/>
                </a:solidFill>
                <a:latin typeface="Tahoma" panose="020B0604030504040204" pitchFamily="34" charset="0"/>
                <a:ea typeface="Calibri" panose="020F0502020204030204" pitchFamily="34" charset="0"/>
                <a:cs typeface="Tahoma" panose="020B0604030504040204" pitchFamily="34" charset="0"/>
              </a:rPr>
              <a:t>Plafond</a:t>
            </a:r>
            <a:r>
              <a:rPr lang="it-IT" altLang="it-IT" sz="1600" i="1">
                <a:solidFill>
                  <a:srgbClr val="000000"/>
                </a:solidFill>
                <a:latin typeface="Tahoma" panose="020B0604030504040204" pitchFamily="34" charset="0"/>
                <a:ea typeface="Calibri" panose="020F0502020204030204" pitchFamily="34" charset="0"/>
                <a:cs typeface="Tahoma" panose="020B0604030504040204" pitchFamily="34" charset="0"/>
              </a:rPr>
              <a:t>: </a:t>
            </a:r>
            <a:r>
              <a:rPr lang="it-IT" altLang="it-IT" sz="1600" b="1" i="1">
                <a:solidFill>
                  <a:srgbClr val="000000"/>
                </a:solidFill>
                <a:latin typeface="Tahoma" panose="020B0604030504040204" pitchFamily="34" charset="0"/>
                <a:ea typeface="Calibri" panose="020F0502020204030204" pitchFamily="34" charset="0"/>
                <a:cs typeface="Tahoma" panose="020B0604030504040204" pitchFamily="34" charset="0"/>
              </a:rPr>
              <a:t>2,6 </a:t>
            </a:r>
            <a:r>
              <a:rPr lang="it-IT" altLang="it-IT" sz="1600" b="1" i="1" dirty="0">
                <a:solidFill>
                  <a:srgbClr val="000000"/>
                </a:solidFill>
                <a:latin typeface="Tahoma" panose="020B0604030504040204" pitchFamily="34" charset="0"/>
                <a:ea typeface="Calibri" panose="020F0502020204030204" pitchFamily="34" charset="0"/>
                <a:cs typeface="Tahoma" panose="020B0604030504040204" pitchFamily="34" charset="0"/>
              </a:rPr>
              <a:t>MILIONI DI EURO</a:t>
            </a:r>
          </a:p>
          <a:p>
            <a:pPr algn="just">
              <a:lnSpc>
                <a:spcPct val="100000"/>
              </a:lnSpc>
              <a:spcBef>
                <a:spcPct val="0"/>
              </a:spcBef>
              <a:buFontTx/>
              <a:buNone/>
            </a:pPr>
            <a:endParaRPr lang="it-IT" altLang="it-IT" sz="1600" dirty="0">
              <a:ea typeface="Calibri" panose="020F0502020204030204" pitchFamily="34" charset="0"/>
              <a:cs typeface="Tahoma" panose="020B0604030504040204" pitchFamily="34" charset="0"/>
            </a:endParaRPr>
          </a:p>
          <a:p>
            <a:pPr algn="just">
              <a:lnSpc>
                <a:spcPct val="100000"/>
              </a:lnSpc>
              <a:spcBef>
                <a:spcPct val="0"/>
              </a:spcBef>
              <a:buFontTx/>
              <a:buNone/>
            </a:pPr>
            <a:endParaRPr lang="it-IT" altLang="it-IT" sz="1600" b="1" i="1" dirty="0">
              <a:solidFill>
                <a:srgbClr val="F28C00"/>
              </a:solidFill>
              <a:latin typeface="Tahoma" panose="020B0604030504040204" pitchFamily="34" charset="0"/>
              <a:ea typeface="Calibri" panose="020F0502020204030204" pitchFamily="34" charset="0"/>
              <a:cs typeface="Tahoma" panose="020B0604030504040204" pitchFamily="34" charset="0"/>
            </a:endParaRPr>
          </a:p>
          <a:p>
            <a:pPr algn="just">
              <a:lnSpc>
                <a:spcPct val="100000"/>
              </a:lnSpc>
              <a:spcBef>
                <a:spcPct val="0"/>
              </a:spcBef>
              <a:buFontTx/>
              <a:buNone/>
            </a:pPr>
            <a:r>
              <a:rPr lang="it-IT" altLang="it-IT" sz="1600" b="1" i="1" dirty="0">
                <a:solidFill>
                  <a:srgbClr val="F28C00"/>
                </a:solidFill>
                <a:latin typeface="Tahoma" panose="020B0604030504040204" pitchFamily="34" charset="0"/>
                <a:ea typeface="Calibri" panose="020F0502020204030204" pitchFamily="34" charset="0"/>
                <a:cs typeface="Tahoma" panose="020B0604030504040204" pitchFamily="34" charset="0"/>
              </a:rPr>
              <a:t>Iniziativa progetti in cofinanziamento</a:t>
            </a:r>
          </a:p>
          <a:p>
            <a:pPr algn="just">
              <a:lnSpc>
                <a:spcPct val="100000"/>
              </a:lnSpc>
              <a:spcBef>
                <a:spcPct val="0"/>
              </a:spcBef>
              <a:buFontTx/>
              <a:buNone/>
            </a:pPr>
            <a:endPar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endParaRPr>
          </a:p>
          <a:p>
            <a:pPr algn="just">
              <a:lnSpc>
                <a:spcPct val="100000"/>
              </a:lnSpc>
              <a:spcBef>
                <a:spcPct val="0"/>
              </a:spcBef>
              <a:buFontTx/>
              <a:buNone/>
            </a:pP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L</a:t>
            </a:r>
            <a:r>
              <a:rPr lang="it-IT" altLang="it-IT" sz="1600" dirty="0">
                <a:solidFill>
                  <a:srgbClr val="000000"/>
                </a:solidFill>
                <a:ea typeface="Calibri" panose="020F0502020204030204" pitchFamily="34" charset="0"/>
                <a:cs typeface="Tahoma" panose="020B0604030504040204" pitchFamily="34" charset="0"/>
              </a:rPr>
              <a:t>’</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avvio di un percorso comune con altri soggetti che condividono i fini e il modo di agire dell</a:t>
            </a:r>
            <a:r>
              <a:rPr lang="it-IT" altLang="it-IT" sz="1600" dirty="0">
                <a:solidFill>
                  <a:srgbClr val="000000"/>
                </a:solidFill>
                <a:ea typeface="Calibri" panose="020F0502020204030204" pitchFamily="34" charset="0"/>
                <a:cs typeface="Tahoma" panose="020B0604030504040204" pitchFamily="34" charset="0"/>
              </a:rPr>
              <a:t>’</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Impresa sociale rappresenta un passaggio importante della strategia di contrasto alla povert</a:t>
            </a:r>
            <a:r>
              <a:rPr lang="it-IT" altLang="it-IT" sz="1600" dirty="0">
                <a:solidFill>
                  <a:srgbClr val="000000"/>
                </a:solidFill>
                <a:ea typeface="Calibri" panose="020F0502020204030204" pitchFamily="34" charset="0"/>
                <a:cs typeface="Tahoma" panose="020B0604030504040204" pitchFamily="34" charset="0"/>
              </a:rPr>
              <a:t>à</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  educativa minorile sul territorio nazionale. In tale ottica, l</a:t>
            </a:r>
            <a:r>
              <a:rPr lang="it-IT" altLang="it-IT" sz="1600" dirty="0">
                <a:solidFill>
                  <a:srgbClr val="000000"/>
                </a:solidFill>
                <a:ea typeface="Calibri" panose="020F0502020204030204" pitchFamily="34" charset="0"/>
                <a:cs typeface="Tahoma" panose="020B0604030504040204" pitchFamily="34" charset="0"/>
              </a:rPr>
              <a:t>’</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Impresa sociale ha, infine, previsto una specifica linea di intervento mirata a promuovere iniziative congiunte in cofinanziamento con altri  soggetti privati, tese a produrre un effetto </a:t>
            </a:r>
            <a:r>
              <a:rPr lang="it-IT" altLang="it-IT" sz="1600" dirty="0">
                <a:solidFill>
                  <a:srgbClr val="000000"/>
                </a:solidFill>
                <a:ea typeface="Calibri" panose="020F0502020204030204" pitchFamily="34" charset="0"/>
                <a:cs typeface="Tahoma" panose="020B0604030504040204" pitchFamily="34" charset="0"/>
              </a:rPr>
              <a:t>“</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leva</a:t>
            </a:r>
            <a:r>
              <a:rPr lang="it-IT" altLang="it-IT" sz="1600" dirty="0">
                <a:solidFill>
                  <a:srgbClr val="000000"/>
                </a:solidFill>
                <a:ea typeface="Calibri" panose="020F0502020204030204" pitchFamily="34" charset="0"/>
                <a:cs typeface="Tahoma" panose="020B0604030504040204" pitchFamily="34" charset="0"/>
              </a:rPr>
              <a:t>” </a:t>
            </a:r>
            <a:r>
              <a:rPr lang="it-IT" altLang="it-IT" sz="1600" dirty="0">
                <a:solidFill>
                  <a:srgbClr val="000000"/>
                </a:solidFill>
                <a:latin typeface="Tahoma" panose="020B0604030504040204" pitchFamily="34" charset="0"/>
                <a:ea typeface="Calibri" panose="020F0502020204030204" pitchFamily="34" charset="0"/>
                <a:cs typeface="Tahoma" panose="020B0604030504040204" pitchFamily="34" charset="0"/>
              </a:rPr>
              <a:t>che determini un maggior afflusso di risorse per progetti in linea con le finalità del Fondo.</a:t>
            </a:r>
          </a:p>
          <a:p>
            <a:pPr algn="just">
              <a:lnSpc>
                <a:spcPct val="100000"/>
              </a:lnSpc>
              <a:spcBef>
                <a:spcPct val="0"/>
              </a:spcBef>
              <a:buFontTx/>
              <a:buNone/>
            </a:pPr>
            <a:r>
              <a:rPr lang="it-IT" altLang="it-IT" sz="1600" i="1" dirty="0">
                <a:solidFill>
                  <a:srgbClr val="000000"/>
                </a:solidFill>
                <a:latin typeface="Tahoma" panose="020B0604030504040204" pitchFamily="34" charset="0"/>
                <a:ea typeface="Calibri" panose="020F0502020204030204" pitchFamily="34" charset="0"/>
                <a:cs typeface="Tahoma" panose="020B0604030504040204" pitchFamily="34" charset="0"/>
              </a:rPr>
              <a:t>Plafond: </a:t>
            </a:r>
            <a:r>
              <a:rPr lang="it-IT" altLang="it-IT" sz="1600" b="1" i="1" dirty="0">
                <a:solidFill>
                  <a:srgbClr val="000000"/>
                </a:solidFill>
                <a:latin typeface="Tahoma" panose="020B0604030504040204" pitchFamily="34" charset="0"/>
                <a:ea typeface="Calibri" panose="020F0502020204030204" pitchFamily="34" charset="0"/>
                <a:cs typeface="Tahoma" panose="020B0604030504040204" pitchFamily="34" charset="0"/>
              </a:rPr>
              <a:t>10 MILIONI DI EURO</a:t>
            </a:r>
            <a:endParaRPr lang="it-IT" altLang="it-IT" sz="1600" b="1" dirty="0">
              <a:ea typeface="Calibri" panose="020F0502020204030204" pitchFamily="34" charset="0"/>
              <a:cs typeface="Tahoma" panose="020B0604030504040204" pitchFamily="34"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a:extLst>
              <a:ext uri="{FF2B5EF4-FFF2-40B4-BE49-F238E27FC236}">
                <a16:creationId xmlns:a16="http://schemas.microsoft.com/office/drawing/2014/main" id="{3E9506A3-98FD-984D-8177-FCA5B21E348B}"/>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5" name="CasellaDiTesto 6">
            <a:extLst>
              <a:ext uri="{FF2B5EF4-FFF2-40B4-BE49-F238E27FC236}">
                <a16:creationId xmlns:a16="http://schemas.microsoft.com/office/drawing/2014/main" id="{7CB12560-48E1-7344-8EA8-1FB4E606A209}"/>
              </a:ext>
            </a:extLst>
          </p:cNvPr>
          <p:cNvSpPr txBox="1">
            <a:spLocks noChangeArrowheads="1"/>
          </p:cNvSpPr>
          <p:nvPr/>
        </p:nvSpPr>
        <p:spPr bwMode="auto">
          <a:xfrm>
            <a:off x="544150" y="322263"/>
            <a:ext cx="10935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RPr/>
            </a:defPPr>
            <a:lvl1pPr algn="ctr" eaLnBrk="1" hangingPunct="1">
              <a:spcBef>
                <a:spcPct val="0"/>
              </a:spcBef>
              <a:buFont typeface="Arial" panose="020B0604020202020204" pitchFamily="34" charset="0"/>
              <a:defRPr sz="3200" b="1">
                <a:solidFill>
                  <a:srgbClr val="F28C00"/>
                </a:solidFill>
                <a:latin typeface="Tahoma" panose="020B0604030504040204" pitchFamily="34" charset="0"/>
                <a:ea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it-IT" altLang="it-IT" dirty="0"/>
              <a:t>Altre iniziative</a:t>
            </a:r>
          </a:p>
        </p:txBody>
      </p:sp>
    </p:spTree>
    <p:extLst>
      <p:ext uri="{BB962C8B-B14F-4D97-AF65-F5344CB8AC3E}">
        <p14:creationId xmlns:p14="http://schemas.microsoft.com/office/powerpoint/2010/main" val="2548247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contenuto 2"/>
          <p:cNvSpPr>
            <a:spLocks noGrp="1"/>
          </p:cNvSpPr>
          <p:nvPr>
            <p:ph idx="4294967295"/>
          </p:nvPr>
        </p:nvSpPr>
        <p:spPr>
          <a:xfrm>
            <a:off x="968375" y="2268057"/>
            <a:ext cx="10458450" cy="1398596"/>
          </a:xfrm>
          <a:prstGeom prst="rect">
            <a:avLst/>
          </a:prstGeom>
        </p:spPr>
        <p:txBody>
          <a:bodyPr/>
          <a:lstStyle/>
          <a:p>
            <a:pPr marL="0" indent="0" algn="ctr">
              <a:buFont typeface="Arial" panose="020B0604020202020204" pitchFamily="34" charset="0"/>
              <a:buNone/>
            </a:pPr>
            <a:r>
              <a:rPr lang="it-IT" altLang="it-IT" sz="1800" b="1" dirty="0">
                <a:solidFill>
                  <a:srgbClr val="F28C00"/>
                </a:solidFill>
                <a:latin typeface="Tahoma" panose="020B0604030504040204" pitchFamily="34" charset="0"/>
                <a:cs typeface="Tahoma" panose="020B0604030504040204" pitchFamily="34" charset="0"/>
              </a:rPr>
              <a:t>2.6</a:t>
            </a:r>
            <a:r>
              <a:rPr lang="it-IT" altLang="it-IT" sz="1800" b="1" dirty="0">
                <a:latin typeface="Tahoma" panose="020B0604030504040204" pitchFamily="34" charset="0"/>
                <a:cs typeface="Tahoma" panose="020B0604030504040204" pitchFamily="34" charset="0"/>
              </a:rPr>
              <a:t> milioni di euro a disposizione</a:t>
            </a:r>
          </a:p>
          <a:p>
            <a:pPr marL="0" indent="0" algn="ctr">
              <a:buFont typeface="Arial" panose="020B0604020202020204" pitchFamily="34" charset="0"/>
              <a:buNone/>
            </a:pPr>
            <a:r>
              <a:rPr lang="it-IT" altLang="it-IT" sz="1800" b="1" dirty="0">
                <a:solidFill>
                  <a:srgbClr val="F28C00"/>
                </a:solidFill>
                <a:latin typeface="Tahoma" panose="020B0604030504040204" pitchFamily="34" charset="0"/>
                <a:cs typeface="Tahoma" panose="020B0604030504040204" pitchFamily="34" charset="0"/>
              </a:rPr>
              <a:t>7 </a:t>
            </a:r>
            <a:r>
              <a:rPr lang="it-IT" altLang="it-IT" sz="1800" b="1" dirty="0">
                <a:latin typeface="Tahoma" panose="020B0604030504040204" pitchFamily="34" charset="0"/>
                <a:cs typeface="Tahoma" panose="020B0604030504040204" pitchFamily="34" charset="0"/>
              </a:rPr>
              <a:t>proposte progettuali pervenute: </a:t>
            </a:r>
          </a:p>
          <a:p>
            <a:pPr marL="0" indent="0" algn="ctr">
              <a:buFont typeface="Arial" panose="020B0604020202020204" pitchFamily="34" charset="0"/>
              <a:buNone/>
            </a:pPr>
            <a:r>
              <a:rPr lang="it-IT" altLang="it-IT" sz="1800" b="1" dirty="0">
                <a:solidFill>
                  <a:srgbClr val="ED7D31"/>
                </a:solidFill>
                <a:latin typeface="Tahoma" panose="020B0604030504040204" pitchFamily="34" charset="0"/>
                <a:cs typeface="Tahoma" panose="020B0604030504040204" pitchFamily="34" charset="0"/>
              </a:rPr>
              <a:t>6 </a:t>
            </a:r>
            <a:r>
              <a:rPr lang="it-IT" altLang="it-IT" sz="1800" b="1" dirty="0">
                <a:latin typeface="Tahoma" panose="020B0604030504040204" pitchFamily="34" charset="0"/>
                <a:cs typeface="Tahoma" panose="020B0604030504040204" pitchFamily="34" charset="0"/>
              </a:rPr>
              <a:t>progetti finanziati nelle aree di intervento attraverso </a:t>
            </a:r>
            <a:r>
              <a:rPr lang="it-IT" altLang="it-IT" sz="1800" b="1" dirty="0">
                <a:solidFill>
                  <a:srgbClr val="ED7D31"/>
                </a:solidFill>
                <a:latin typeface="Tahoma" panose="020B0604030504040204" pitchFamily="34" charset="0"/>
                <a:cs typeface="Tahoma" panose="020B0604030504040204" pitchFamily="34" charset="0"/>
              </a:rPr>
              <a:t>1 </a:t>
            </a:r>
            <a:r>
              <a:rPr lang="it-IT" altLang="it-IT" sz="1800" b="1" dirty="0">
                <a:latin typeface="Tahoma" panose="020B0604030504040204" pitchFamily="34" charset="0"/>
                <a:cs typeface="Tahoma" panose="020B0604030504040204" pitchFamily="34" charset="0"/>
              </a:rPr>
              <a:t>percorso di progettazione partecipata affidato ad IF - </a:t>
            </a:r>
            <a:r>
              <a:rPr lang="it-IT" altLang="it-IT" sz="1800" b="1" dirty="0" err="1">
                <a:latin typeface="Tahoma" panose="020B0604030504040204" pitchFamily="34" charset="0"/>
                <a:cs typeface="Tahoma" panose="020B0604030504040204" pitchFamily="34" charset="0"/>
              </a:rPr>
              <a:t>ImparareFare</a:t>
            </a:r>
            <a:endParaRPr lang="it-IT" altLang="it-IT" sz="1800" b="1" dirty="0">
              <a:latin typeface="Tahoma" panose="020B0604030504040204" pitchFamily="34" charset="0"/>
              <a:cs typeface="Tahoma" panose="020B0604030504040204" pitchFamily="34" charset="0"/>
            </a:endParaRPr>
          </a:p>
        </p:txBody>
      </p:sp>
      <p:sp>
        <p:nvSpPr>
          <p:cNvPr id="81923" name="Titolo 1"/>
          <p:cNvSpPr>
            <a:spLocks noGrp="1"/>
          </p:cNvSpPr>
          <p:nvPr>
            <p:ph type="title" idx="4294967295"/>
          </p:nvPr>
        </p:nvSpPr>
        <p:spPr>
          <a:xfrm>
            <a:off x="3081338" y="349250"/>
            <a:ext cx="61245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00000"/>
              </a:lnSpc>
              <a:spcBef>
                <a:spcPct val="0"/>
              </a:spcBef>
              <a:buFont typeface="Arial" panose="020B0604020202020204" pitchFamily="34" charset="0"/>
            </a:pPr>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Arial"/>
              </a:rPr>
              <a:t>Iniziativa Aree Terremotate</a:t>
            </a:r>
          </a:p>
        </p:txBody>
      </p:sp>
      <p:sp>
        <p:nvSpPr>
          <p:cNvPr id="5" name="CasellaDiTesto 4"/>
          <p:cNvSpPr txBox="1"/>
          <p:nvPr/>
        </p:nvSpPr>
        <p:spPr>
          <a:xfrm>
            <a:off x="471709" y="3787926"/>
            <a:ext cx="4435270" cy="1908215"/>
          </a:xfrm>
          <a:prstGeom prst="rect">
            <a:avLst/>
          </a:prstGeom>
          <a:noFill/>
        </p:spPr>
        <p:txBody>
          <a:bodyPr wrap="square">
            <a:spAutoFit/>
          </a:bodyPr>
          <a:lstStyle/>
          <a:p>
            <a:pPr>
              <a:defRPr/>
            </a:pPr>
            <a:r>
              <a:rPr lang="it-IT" altLang="it-IT" sz="2000" b="1" dirty="0">
                <a:latin typeface="Tahoma" panose="020B0604030504040204" pitchFamily="34" charset="0"/>
                <a:ea typeface="Tahoma" panose="020B0604030504040204" pitchFamily="34" charset="0"/>
                <a:cs typeface="Tahoma" panose="020B0604030504040204" pitchFamily="34" charset="0"/>
              </a:rPr>
              <a:t>Obiettivo:</a:t>
            </a:r>
          </a:p>
          <a:p>
            <a:pPr marL="285750" indent="-285750">
              <a:buFont typeface="Arial" panose="020B0604020202020204" pitchFamily="34" charset="0"/>
              <a:buChar char="•"/>
              <a:defRPr/>
            </a:pPr>
            <a:r>
              <a:rPr lang="it-IT" dirty="0">
                <a:latin typeface="Tahoma" panose="020B0604030504040204" pitchFamily="34" charset="0"/>
                <a:ea typeface="Tahoma" panose="020B0604030504040204" pitchFamily="34" charset="0"/>
                <a:cs typeface="Tahoma" panose="020B0604030504040204" pitchFamily="34" charset="0"/>
              </a:rPr>
              <a:t>sostenere attività educative mirate a contrastare ogni forma di povertà educativa minorile per creare coesione nelle comunità educanti colpite dal sisma;</a:t>
            </a:r>
          </a:p>
          <a:p>
            <a:pPr marL="285750" indent="-285750">
              <a:buFont typeface="Arial" panose="020B0604020202020204" pitchFamily="34" charset="0"/>
              <a:buChar char="•"/>
              <a:defRPr/>
            </a:pPr>
            <a:r>
              <a:rPr lang="it-IT" dirty="0">
                <a:latin typeface="Tahoma" panose="020B0604030504040204" pitchFamily="34" charset="0"/>
                <a:ea typeface="Tahoma" panose="020B0604030504040204" pitchFamily="34" charset="0"/>
                <a:cs typeface="Tahoma" panose="020B0604030504040204" pitchFamily="34" charset="0"/>
              </a:rPr>
              <a:t>promuovere innovazione nelle azioni, metodologie e approcci di intervento educativo che possano avere una continuità nel tempo.</a:t>
            </a:r>
          </a:p>
        </p:txBody>
      </p:sp>
      <p:sp>
        <p:nvSpPr>
          <p:cNvPr id="9" name="CasellaDiTesto 8"/>
          <p:cNvSpPr txBox="1"/>
          <p:nvPr/>
        </p:nvSpPr>
        <p:spPr>
          <a:xfrm>
            <a:off x="8102600" y="3787927"/>
            <a:ext cx="3324225" cy="2062103"/>
          </a:xfrm>
          <a:prstGeom prst="rect">
            <a:avLst/>
          </a:prstGeom>
          <a:noFill/>
        </p:spPr>
        <p:txBody>
          <a:bodyPr>
            <a:spAutoFit/>
          </a:bodyPr>
          <a:lstStyle/>
          <a:p>
            <a:pPr>
              <a:defRPr/>
            </a:pPr>
            <a:r>
              <a:rPr lang="it-IT" altLang="it-IT" sz="2000" b="1" dirty="0">
                <a:latin typeface="Tahoma" panose="020B0604030504040204" pitchFamily="34" charset="0"/>
                <a:cs typeface="Tahoma" panose="020B0604030504040204" pitchFamily="34" charset="0"/>
              </a:rPr>
              <a:t>Aree di intervento:</a:t>
            </a:r>
          </a:p>
          <a:p>
            <a:pPr marL="285750" indent="-285750">
              <a:buFont typeface="Arial" panose="020B0604020202020204" pitchFamily="34" charset="0"/>
              <a:buChar char="•"/>
              <a:defRPr/>
            </a:pPr>
            <a:r>
              <a:rPr lang="it-IT" dirty="0"/>
              <a:t>Ascolano</a:t>
            </a:r>
          </a:p>
          <a:p>
            <a:pPr marL="285750" indent="-285750">
              <a:buFont typeface="Arial" panose="020B0604020202020204" pitchFamily="34" charset="0"/>
              <a:buChar char="•"/>
              <a:defRPr/>
            </a:pPr>
            <a:r>
              <a:rPr lang="it-IT" dirty="0"/>
              <a:t>Maceratese e Fermano</a:t>
            </a:r>
          </a:p>
          <a:p>
            <a:pPr marL="285750" indent="-285750">
              <a:buFont typeface="Arial" panose="020B0604020202020204" pitchFamily="34" charset="0"/>
              <a:buChar char="•"/>
              <a:defRPr/>
            </a:pPr>
            <a:r>
              <a:rPr lang="it-IT" dirty="0"/>
              <a:t>Teramo</a:t>
            </a:r>
          </a:p>
          <a:p>
            <a:pPr marL="285750" indent="-285750">
              <a:buFont typeface="Arial" panose="020B0604020202020204" pitchFamily="34" charset="0"/>
              <a:buChar char="•"/>
              <a:defRPr/>
            </a:pPr>
            <a:r>
              <a:rPr lang="it-IT" dirty="0"/>
              <a:t>Norcino e </a:t>
            </a:r>
            <a:r>
              <a:rPr lang="it-IT" dirty="0" err="1"/>
              <a:t>Valnerina</a:t>
            </a:r>
            <a:endParaRPr lang="it-IT" dirty="0"/>
          </a:p>
          <a:p>
            <a:pPr marL="285750" indent="-285750">
              <a:buFont typeface="Arial" panose="020B0604020202020204" pitchFamily="34" charset="0"/>
              <a:buChar char="•"/>
              <a:defRPr/>
            </a:pPr>
            <a:r>
              <a:rPr lang="it-IT" dirty="0"/>
              <a:t>Salaria (Rieti/Amatrice)</a:t>
            </a:r>
          </a:p>
          <a:p>
            <a:pPr marL="285750" indent="-285750">
              <a:buFont typeface="Arial" panose="020B0604020202020204" pitchFamily="34" charset="0"/>
              <a:buChar char="•"/>
              <a:defRPr/>
            </a:pPr>
            <a:r>
              <a:rPr lang="it-IT" dirty="0"/>
              <a:t>Aquilano</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3E9506A3-98FD-984D-8177-FCA5B21E348B}"/>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8" name="CasellaDiTesto 7"/>
          <p:cNvSpPr txBox="1"/>
          <p:nvPr/>
        </p:nvSpPr>
        <p:spPr>
          <a:xfrm>
            <a:off x="4297881" y="1625932"/>
            <a:ext cx="2792752" cy="584775"/>
          </a:xfrm>
          <a:prstGeom prst="rect">
            <a:avLst/>
          </a:prstGeom>
          <a:noFill/>
        </p:spPr>
        <p:txBody>
          <a:bodyPr wrap="none" rtlCol="0">
            <a:spAutoFit/>
          </a:bodyPr>
          <a:lstStyle/>
          <a:p>
            <a:r>
              <a:rPr lang="it-IT" sz="3200" dirty="0">
                <a:solidFill>
                  <a:srgbClr val="F28C00"/>
                </a:solidFill>
                <a:latin typeface="Tahoma"/>
                <a:ea typeface="Tahoma"/>
                <a:cs typeface="Tahoma"/>
                <a:sym typeface="Calibri"/>
              </a:rPr>
              <a:t>Caratteristiche</a:t>
            </a:r>
          </a:p>
        </p:txBody>
      </p:sp>
      <p:cxnSp>
        <p:nvCxnSpPr>
          <p:cNvPr id="10"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spTree>
    <p:extLst>
      <p:ext uri="{BB962C8B-B14F-4D97-AF65-F5344CB8AC3E}">
        <p14:creationId xmlns:p14="http://schemas.microsoft.com/office/powerpoint/2010/main" val="259831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sp>
        <p:nvSpPr>
          <p:cNvPr id="30721" name="Rectangle 5"/>
          <p:cNvSpPr>
            <a:spLocks noChangeArrowheads="1"/>
          </p:cNvSpPr>
          <p:nvPr/>
        </p:nvSpPr>
        <p:spPr bwMode="auto">
          <a:xfrm>
            <a:off x="480861" y="2381060"/>
            <a:ext cx="366562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it-IT" altLang="it-IT" sz="1400" dirty="0">
                <a:latin typeface="Tahoma" panose="020B0604030504040204" pitchFamily="34" charset="0"/>
                <a:ea typeface="Calibri" panose="020F0502020204030204" pitchFamily="34" charset="0"/>
                <a:cs typeface="Tahoma" panose="020B0604030504040204" pitchFamily="34" charset="0"/>
              </a:rPr>
              <a:t>Sono 16 le idee, presentate da enti cofinanziatori privati, ritenute coerenti con lo spirito dell’avviso “Iniziative in Cofinanziamento” dal Comitato di Indirizzo Strategico dell’impresa sociale Con i Bambini nella riunione del 12 luglio. </a:t>
            </a:r>
          </a:p>
          <a:p>
            <a:pPr algn="just">
              <a:lnSpc>
                <a:spcPct val="100000"/>
              </a:lnSpc>
              <a:spcBef>
                <a:spcPct val="0"/>
              </a:spcBef>
              <a:buFontTx/>
              <a:buNone/>
            </a:pPr>
            <a:endParaRPr lang="it-IT" altLang="it-IT" sz="1400" dirty="0">
              <a:latin typeface="Tahoma" panose="020B0604030504040204" pitchFamily="34" charset="0"/>
              <a:ea typeface="Calibri" panose="020F0502020204030204" pitchFamily="34" charset="0"/>
              <a:cs typeface="Tahoma" panose="020B0604030504040204" pitchFamily="34" charset="0"/>
            </a:endParaRPr>
          </a:p>
          <a:p>
            <a:pPr algn="just">
              <a:lnSpc>
                <a:spcPct val="100000"/>
              </a:lnSpc>
              <a:spcBef>
                <a:spcPct val="0"/>
              </a:spcBef>
              <a:buFontTx/>
              <a:buNone/>
            </a:pPr>
            <a:r>
              <a:rPr lang="it-IT" altLang="it-IT" sz="1400" dirty="0">
                <a:latin typeface="Tahoma" panose="020B0604030504040204" pitchFamily="34" charset="0"/>
                <a:ea typeface="Calibri" panose="020F0502020204030204" pitchFamily="34" charset="0"/>
                <a:cs typeface="Tahoma" panose="020B0604030504040204" pitchFamily="34" charset="0"/>
              </a:rPr>
              <a:t>Nei prossimi mesi, le idee verranno tradotte in progetti esecutivi attraverso un lavoro congiunto con gli Uffici di Con i Bambini.</a:t>
            </a:r>
            <a:endParaRPr lang="it-IT" altLang="it-IT" sz="1400" dirty="0">
              <a:solidFill>
                <a:srgbClr val="000000"/>
              </a:solidFill>
              <a:latin typeface="Tahoma" panose="020B0604030504040204" pitchFamily="34" charset="0"/>
              <a:ea typeface="Calibri" panose="020F0502020204030204" pitchFamily="34" charset="0"/>
              <a:cs typeface="Tahoma" panose="020B060403050404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a:extLst>
              <a:ext uri="{FF2B5EF4-FFF2-40B4-BE49-F238E27FC236}">
                <a16:creationId xmlns:a16="http://schemas.microsoft.com/office/drawing/2014/main" id="{3E9506A3-98FD-984D-8177-FCA5B21E348B}"/>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7" name="CasellaDiTesto 6">
            <a:extLst>
              <a:ext uri="{FF2B5EF4-FFF2-40B4-BE49-F238E27FC236}">
                <a16:creationId xmlns:a16="http://schemas.microsoft.com/office/drawing/2014/main" id="{7CB12560-48E1-7344-8EA8-1FB4E606A209}"/>
              </a:ext>
            </a:extLst>
          </p:cNvPr>
          <p:cNvSpPr txBox="1">
            <a:spLocks noChangeArrowheads="1"/>
          </p:cNvSpPr>
          <p:nvPr/>
        </p:nvSpPr>
        <p:spPr bwMode="auto">
          <a:xfrm>
            <a:off x="661845" y="180683"/>
            <a:ext cx="10935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marR="0" lvl="0" algn="l" rtl="0">
              <a:lnSpc>
                <a:spcPct val="100000"/>
              </a:lnSpc>
              <a:spcBef>
                <a:spcPts val="0"/>
              </a:spcBef>
              <a:spcAft>
                <a:spcPts val="0"/>
              </a:spcAft>
              <a:defRPr/>
            </a:defPPr>
            <a:lvl1pPr algn="ctr" eaLnBrk="1" hangingPunct="1">
              <a:spcBef>
                <a:spcPct val="0"/>
              </a:spcBef>
              <a:buFont typeface="Arial" panose="020B0604020202020204" pitchFamily="34" charset="0"/>
              <a:defRPr sz="3200" b="1">
                <a:solidFill>
                  <a:srgbClr val="F28C00"/>
                </a:solidFill>
                <a:latin typeface="Tahoma" panose="020B0604030504040204" pitchFamily="34" charset="0"/>
                <a:ea typeface="Tahoma" panose="020B060403050404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it-IT" altLang="it-IT" dirty="0"/>
              <a:t>Iniziativa «Progetti in cofinanziamento»</a:t>
            </a:r>
          </a:p>
        </p:txBody>
      </p:sp>
      <p:sp>
        <p:nvSpPr>
          <p:cNvPr id="8" name="CasellaDiTesto 7"/>
          <p:cNvSpPr txBox="1"/>
          <p:nvPr/>
        </p:nvSpPr>
        <p:spPr>
          <a:xfrm>
            <a:off x="4297881" y="1625932"/>
            <a:ext cx="2792752" cy="584775"/>
          </a:xfrm>
          <a:prstGeom prst="rect">
            <a:avLst/>
          </a:prstGeom>
          <a:noFill/>
        </p:spPr>
        <p:txBody>
          <a:bodyPr wrap="none" rtlCol="0">
            <a:spAutoFit/>
          </a:bodyPr>
          <a:lstStyle/>
          <a:p>
            <a:r>
              <a:rPr lang="it-IT" sz="3200" dirty="0">
                <a:solidFill>
                  <a:srgbClr val="F28C00"/>
                </a:solidFill>
                <a:latin typeface="Tahoma"/>
                <a:ea typeface="Tahoma"/>
                <a:cs typeface="Tahoma"/>
                <a:sym typeface="Calibri"/>
              </a:rPr>
              <a:t>Caratteristiche</a:t>
            </a:r>
          </a:p>
        </p:txBody>
      </p:sp>
      <p:graphicFrame>
        <p:nvGraphicFramePr>
          <p:cNvPr id="3" name="Tabella 2"/>
          <p:cNvGraphicFramePr>
            <a:graphicFrameLocks noGrp="1"/>
          </p:cNvGraphicFramePr>
          <p:nvPr>
            <p:extLst>
              <p:ext uri="{D42A27DB-BD31-4B8C-83A1-F6EECF244321}">
                <p14:modId xmlns:p14="http://schemas.microsoft.com/office/powerpoint/2010/main" val="2286509799"/>
              </p:ext>
            </p:extLst>
          </p:nvPr>
        </p:nvGraphicFramePr>
        <p:xfrm>
          <a:off x="4897925" y="2372006"/>
          <a:ext cx="6890848" cy="3633906"/>
        </p:xfrm>
        <a:graphic>
          <a:graphicData uri="http://schemas.openxmlformats.org/drawingml/2006/table">
            <a:tbl>
              <a:tblPr/>
              <a:tblGrid>
                <a:gridCol w="6890848">
                  <a:extLst>
                    <a:ext uri="{9D8B030D-6E8A-4147-A177-3AD203B41FA5}">
                      <a16:colId xmlns:a16="http://schemas.microsoft.com/office/drawing/2014/main" val="88170478"/>
                    </a:ext>
                  </a:extLst>
                </a:gridCol>
              </a:tblGrid>
              <a:tr h="170446">
                <a:tc>
                  <a:txBody>
                    <a:bodyPr/>
                    <a:lstStyle/>
                    <a:p>
                      <a:pPr algn="ctr" fontAlgn="b"/>
                      <a:r>
                        <a:rPr lang="it-IT"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ELENCO COFINANZIATORI </a:t>
                      </a:r>
                    </a:p>
                  </a:txBody>
                  <a:tcPr marL="9525" marR="9525" marT="9525" marB="0" anchor="b">
                    <a:lnL>
                      <a:noFill/>
                    </a:lnL>
                    <a:lnR>
                      <a:noFill/>
                    </a:lnR>
                    <a:lnT>
                      <a:noFill/>
                    </a:lnT>
                    <a:lnB>
                      <a:noFill/>
                    </a:lnB>
                    <a:solidFill>
                      <a:srgbClr val="ED7D31"/>
                    </a:solidFill>
                  </a:tcPr>
                </a:tc>
                <a:extLst>
                  <a:ext uri="{0D108BD9-81ED-4DB2-BD59-A6C34878D82A}">
                    <a16:rowId xmlns:a16="http://schemas.microsoft.com/office/drawing/2014/main" val="1825937995"/>
                  </a:ext>
                </a:extLst>
              </a:tr>
              <a:tr h="249277">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Alberto e Franca Riva e Fondazione Comunità San Gennaro Onlus</a:t>
                      </a:r>
                    </a:p>
                  </a:txBody>
                  <a:tcPr marL="9525" marR="9525" marT="9525" marB="0" anchor="b">
                    <a:lnL>
                      <a:noFill/>
                    </a:lnL>
                    <a:lnR>
                      <a:noFill/>
                    </a:lnR>
                    <a:lnT>
                      <a:noFill/>
                    </a:lnT>
                    <a:lnB>
                      <a:noFill/>
                    </a:lnB>
                  </a:tcPr>
                </a:tc>
                <a:extLst>
                  <a:ext uri="{0D108BD9-81ED-4DB2-BD59-A6C34878D82A}">
                    <a16:rowId xmlns:a16="http://schemas.microsoft.com/office/drawing/2014/main" val="37931829"/>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Angelo Affinita Onlus</a:t>
                      </a:r>
                    </a:p>
                  </a:txBody>
                  <a:tcPr marL="9525" marR="9525" marT="9525" marB="0" anchor="b">
                    <a:lnL>
                      <a:noFill/>
                    </a:lnL>
                    <a:lnR>
                      <a:noFill/>
                    </a:lnR>
                    <a:lnT>
                      <a:noFill/>
                    </a:lnT>
                    <a:lnB>
                      <a:noFill/>
                    </a:lnB>
                  </a:tcPr>
                </a:tc>
                <a:extLst>
                  <a:ext uri="{0D108BD9-81ED-4DB2-BD59-A6C34878D82A}">
                    <a16:rowId xmlns:a16="http://schemas.microsoft.com/office/drawing/2014/main" val="657200950"/>
                  </a:ext>
                </a:extLst>
              </a:tr>
              <a:tr h="170446">
                <a:tc>
                  <a:txBody>
                    <a:bodyPr/>
                    <a:lstStyle/>
                    <a:p>
                      <a:pPr algn="l" fontAlgn="b"/>
                      <a:r>
                        <a:rPr lang="it-IT"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Cassa di Risparmio di Biella</a:t>
                      </a:r>
                    </a:p>
                  </a:txBody>
                  <a:tcPr marL="9525" marR="9525" marT="9525" marB="0" anchor="b">
                    <a:lnL>
                      <a:noFill/>
                    </a:lnL>
                    <a:lnR>
                      <a:noFill/>
                    </a:lnR>
                    <a:lnT>
                      <a:noFill/>
                    </a:lnT>
                    <a:lnB>
                      <a:noFill/>
                    </a:lnB>
                  </a:tcPr>
                </a:tc>
                <a:extLst>
                  <a:ext uri="{0D108BD9-81ED-4DB2-BD59-A6C34878D82A}">
                    <a16:rowId xmlns:a16="http://schemas.microsoft.com/office/drawing/2014/main" val="1587227925"/>
                  </a:ext>
                </a:extLst>
              </a:tr>
              <a:tr h="170446">
                <a:tc>
                  <a:txBody>
                    <a:bodyPr/>
                    <a:lstStyle/>
                    <a:p>
                      <a:pPr algn="l" fontAlgn="b"/>
                      <a:r>
                        <a:rPr lang="it-IT"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Cassa di Risparmio di Cuneo</a:t>
                      </a:r>
                    </a:p>
                  </a:txBody>
                  <a:tcPr marL="9525" marR="9525" marT="9525" marB="0" anchor="b">
                    <a:lnL>
                      <a:noFill/>
                    </a:lnL>
                    <a:lnR>
                      <a:noFill/>
                    </a:lnR>
                    <a:lnT>
                      <a:noFill/>
                    </a:lnT>
                    <a:lnB>
                      <a:noFill/>
                    </a:lnB>
                  </a:tcPr>
                </a:tc>
                <a:extLst>
                  <a:ext uri="{0D108BD9-81ED-4DB2-BD59-A6C34878D82A}">
                    <a16:rowId xmlns:a16="http://schemas.microsoft.com/office/drawing/2014/main" val="119713103"/>
                  </a:ext>
                </a:extLst>
              </a:tr>
              <a:tr h="170446">
                <a:tc>
                  <a:txBody>
                    <a:bodyPr/>
                    <a:lstStyle/>
                    <a:p>
                      <a:pPr algn="l" fontAlgn="b"/>
                      <a:r>
                        <a:rPr lang="it-IT"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Cassa di Risparmio di Pistoia e Pescia</a:t>
                      </a:r>
                    </a:p>
                  </a:txBody>
                  <a:tcPr marL="9525" marR="9525" marT="9525" marB="0" anchor="b">
                    <a:lnL>
                      <a:noFill/>
                    </a:lnL>
                    <a:lnR>
                      <a:noFill/>
                    </a:lnR>
                    <a:lnT>
                      <a:noFill/>
                    </a:lnT>
                    <a:lnB>
                      <a:noFill/>
                    </a:lnB>
                  </a:tcPr>
                </a:tc>
                <a:extLst>
                  <a:ext uri="{0D108BD9-81ED-4DB2-BD59-A6C34878D82A}">
                    <a16:rowId xmlns:a16="http://schemas.microsoft.com/office/drawing/2014/main" val="2243335159"/>
                  </a:ext>
                </a:extLst>
              </a:tr>
              <a:tr h="249277">
                <a:tc>
                  <a:txBody>
                    <a:bodyPr/>
                    <a:lstStyle/>
                    <a:p>
                      <a:pPr algn="l" fontAlgn="b"/>
                      <a:r>
                        <a:rPr lang="it-IT"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Compagnia di San Paolo e Fondazione Cassa di Risparmio di Firenze </a:t>
                      </a:r>
                    </a:p>
                  </a:txBody>
                  <a:tcPr marL="9525" marR="9525" marT="9525" marB="0" anchor="b">
                    <a:lnL>
                      <a:noFill/>
                    </a:lnL>
                    <a:lnR>
                      <a:noFill/>
                    </a:lnR>
                    <a:lnT>
                      <a:noFill/>
                    </a:lnT>
                    <a:lnB>
                      <a:noFill/>
                    </a:lnB>
                    <a:solidFill>
                      <a:schemeClr val="bg1"/>
                    </a:solidFill>
                  </a:tcPr>
                </a:tc>
                <a:extLst>
                  <a:ext uri="{0D108BD9-81ED-4DB2-BD59-A6C34878D82A}">
                    <a16:rowId xmlns:a16="http://schemas.microsoft.com/office/drawing/2014/main" val="810179489"/>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Comunità Bergamasca</a:t>
                      </a:r>
                    </a:p>
                  </a:txBody>
                  <a:tcPr marL="9525" marR="9525" marT="9525" marB="0" anchor="b">
                    <a:lnL>
                      <a:noFill/>
                    </a:lnL>
                    <a:lnR>
                      <a:noFill/>
                    </a:lnR>
                    <a:lnT>
                      <a:noFill/>
                    </a:lnT>
                    <a:lnB>
                      <a:noFill/>
                    </a:lnB>
                  </a:tcPr>
                </a:tc>
                <a:extLst>
                  <a:ext uri="{0D108BD9-81ED-4DB2-BD59-A6C34878D82A}">
                    <a16:rowId xmlns:a16="http://schemas.microsoft.com/office/drawing/2014/main" val="1339863527"/>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De Agostini</a:t>
                      </a:r>
                    </a:p>
                  </a:txBody>
                  <a:tcPr marL="9525" marR="9525" marT="9525" marB="0" anchor="b">
                    <a:lnL>
                      <a:noFill/>
                    </a:lnL>
                    <a:lnR>
                      <a:noFill/>
                    </a:lnR>
                    <a:lnT>
                      <a:noFill/>
                    </a:lnT>
                    <a:lnB>
                      <a:noFill/>
                    </a:lnB>
                  </a:tcPr>
                </a:tc>
                <a:extLst>
                  <a:ext uri="{0D108BD9-81ED-4DB2-BD59-A6C34878D82A}">
                    <a16:rowId xmlns:a16="http://schemas.microsoft.com/office/drawing/2014/main" val="341271998"/>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della Comunità Bresciana Onlus</a:t>
                      </a:r>
                    </a:p>
                  </a:txBody>
                  <a:tcPr marL="9525" marR="9525" marT="9525" marB="0" anchor="b">
                    <a:lnL>
                      <a:noFill/>
                    </a:lnL>
                    <a:lnR>
                      <a:noFill/>
                    </a:lnR>
                    <a:lnT>
                      <a:noFill/>
                    </a:lnT>
                    <a:lnB>
                      <a:noFill/>
                    </a:lnB>
                  </a:tcPr>
                </a:tc>
                <a:extLst>
                  <a:ext uri="{0D108BD9-81ED-4DB2-BD59-A6C34878D82A}">
                    <a16:rowId xmlns:a16="http://schemas.microsoft.com/office/drawing/2014/main" val="500908683"/>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Golinelli</a:t>
                      </a:r>
                    </a:p>
                  </a:txBody>
                  <a:tcPr marL="9525" marR="9525" marT="9525" marB="0" anchor="b">
                    <a:lnL>
                      <a:noFill/>
                    </a:lnL>
                    <a:lnR>
                      <a:noFill/>
                    </a:lnR>
                    <a:lnT>
                      <a:noFill/>
                    </a:lnT>
                    <a:lnB>
                      <a:noFill/>
                    </a:lnB>
                  </a:tcPr>
                </a:tc>
                <a:extLst>
                  <a:ext uri="{0D108BD9-81ED-4DB2-BD59-A6C34878D82A}">
                    <a16:rowId xmlns:a16="http://schemas.microsoft.com/office/drawing/2014/main" val="3911221530"/>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Monte dei Paschi</a:t>
                      </a:r>
                    </a:p>
                  </a:txBody>
                  <a:tcPr marL="9525" marR="9525" marT="9525" marB="0" anchor="b">
                    <a:lnL>
                      <a:noFill/>
                    </a:lnL>
                    <a:lnR>
                      <a:noFill/>
                    </a:lnR>
                    <a:lnT>
                      <a:noFill/>
                    </a:lnT>
                    <a:lnB>
                      <a:noFill/>
                    </a:lnB>
                  </a:tcPr>
                </a:tc>
                <a:extLst>
                  <a:ext uri="{0D108BD9-81ED-4DB2-BD59-A6C34878D82A}">
                    <a16:rowId xmlns:a16="http://schemas.microsoft.com/office/drawing/2014/main" val="3682909010"/>
                  </a:ext>
                </a:extLst>
              </a:tr>
              <a:tr h="249277">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Peppino Vismara e Fondazione Comunitaria del Lecchese Onlus</a:t>
                      </a:r>
                    </a:p>
                  </a:txBody>
                  <a:tcPr marL="9525" marR="9525" marT="9525" marB="0" anchor="b">
                    <a:lnL>
                      <a:noFill/>
                    </a:lnL>
                    <a:lnR>
                      <a:noFill/>
                    </a:lnR>
                    <a:lnT>
                      <a:noFill/>
                    </a:lnT>
                    <a:lnB>
                      <a:noFill/>
                    </a:lnB>
                  </a:tcPr>
                </a:tc>
                <a:extLst>
                  <a:ext uri="{0D108BD9-81ED-4DB2-BD59-A6C34878D82A}">
                    <a16:rowId xmlns:a16="http://schemas.microsoft.com/office/drawing/2014/main" val="3607847520"/>
                  </a:ext>
                </a:extLst>
              </a:tr>
              <a:tr h="170446">
                <a:tc>
                  <a:txBody>
                    <a:bodyPr/>
                    <a:lstStyle/>
                    <a:p>
                      <a:pPr algn="l" fontAlgn="b"/>
                      <a:r>
                        <a:rPr lang="it-IT"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Provinciale della Comunità Comasca Onlus</a:t>
                      </a:r>
                    </a:p>
                  </a:txBody>
                  <a:tcPr marL="9525" marR="9525" marT="9525" marB="0" anchor="b">
                    <a:lnL>
                      <a:noFill/>
                    </a:lnL>
                    <a:lnR>
                      <a:noFill/>
                    </a:lnR>
                    <a:lnT>
                      <a:noFill/>
                    </a:lnT>
                    <a:lnB>
                      <a:noFill/>
                    </a:lnB>
                  </a:tcPr>
                </a:tc>
                <a:extLst>
                  <a:ext uri="{0D108BD9-81ED-4DB2-BD59-A6C34878D82A}">
                    <a16:rowId xmlns:a16="http://schemas.microsoft.com/office/drawing/2014/main" val="825162271"/>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Fondazione SNAM</a:t>
                      </a:r>
                    </a:p>
                  </a:txBody>
                  <a:tcPr marL="9525" marR="9525" marT="9525" marB="0" anchor="b">
                    <a:lnL>
                      <a:noFill/>
                    </a:lnL>
                    <a:lnR>
                      <a:noFill/>
                    </a:lnR>
                    <a:lnT>
                      <a:noFill/>
                    </a:lnT>
                    <a:lnB>
                      <a:noFill/>
                    </a:lnB>
                  </a:tcPr>
                </a:tc>
                <a:extLst>
                  <a:ext uri="{0D108BD9-81ED-4DB2-BD59-A6C34878D82A}">
                    <a16:rowId xmlns:a16="http://schemas.microsoft.com/office/drawing/2014/main" val="597457120"/>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Intesa San Paolo Formazione </a:t>
                      </a:r>
                    </a:p>
                  </a:txBody>
                  <a:tcPr marL="9525" marR="9525" marT="9525" marB="0" anchor="b">
                    <a:lnL>
                      <a:noFill/>
                    </a:lnL>
                    <a:lnR>
                      <a:noFill/>
                    </a:lnR>
                    <a:lnT>
                      <a:noFill/>
                    </a:lnT>
                    <a:lnB>
                      <a:noFill/>
                    </a:lnB>
                  </a:tcPr>
                </a:tc>
                <a:extLst>
                  <a:ext uri="{0D108BD9-81ED-4DB2-BD59-A6C34878D82A}">
                    <a16:rowId xmlns:a16="http://schemas.microsoft.com/office/drawing/2014/main" val="2001412369"/>
                  </a:ext>
                </a:extLst>
              </a:tr>
              <a:tr h="170446">
                <a:tc>
                  <a:txBody>
                    <a:bodyPr/>
                    <a:lstStyle/>
                    <a:p>
                      <a:pPr algn="l" fontAlgn="b"/>
                      <a:r>
                        <a:rPr lang="it-IT"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Mon Soleil Foundazione</a:t>
                      </a:r>
                    </a:p>
                  </a:txBody>
                  <a:tcPr marL="9525" marR="9525" marT="9525" marB="0" anchor="b">
                    <a:lnL>
                      <a:noFill/>
                    </a:lnL>
                    <a:lnR>
                      <a:noFill/>
                    </a:lnR>
                    <a:lnT>
                      <a:noFill/>
                    </a:lnT>
                    <a:lnB>
                      <a:noFill/>
                    </a:lnB>
                  </a:tcPr>
                </a:tc>
                <a:extLst>
                  <a:ext uri="{0D108BD9-81ED-4DB2-BD59-A6C34878D82A}">
                    <a16:rowId xmlns:a16="http://schemas.microsoft.com/office/drawing/2014/main" val="140394402"/>
                  </a:ext>
                </a:extLst>
              </a:tr>
              <a:tr h="170446">
                <a:tc>
                  <a:txBody>
                    <a:bodyPr/>
                    <a:lstStyle/>
                    <a:p>
                      <a:pPr algn="l" fontAlgn="b"/>
                      <a:r>
                        <a:rPr lang="it-IT"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TOTALE COFINANZIAMENTO:                                       € 8.284.207,00</a:t>
                      </a:r>
                    </a:p>
                  </a:txBody>
                  <a:tcPr marL="9525" marR="9525" marT="9525" marB="0" anchor="b">
                    <a:lnL>
                      <a:noFill/>
                    </a:lnL>
                    <a:lnR>
                      <a:noFill/>
                    </a:lnR>
                    <a:lnT>
                      <a:noFill/>
                    </a:lnT>
                    <a:lnB>
                      <a:noFill/>
                    </a:lnB>
                    <a:solidFill>
                      <a:srgbClr val="ED7D31"/>
                    </a:solidFill>
                  </a:tcPr>
                </a:tc>
                <a:extLst>
                  <a:ext uri="{0D108BD9-81ED-4DB2-BD59-A6C34878D82A}">
                    <a16:rowId xmlns:a16="http://schemas.microsoft.com/office/drawing/2014/main" val="2801059599"/>
                  </a:ext>
                </a:extLst>
              </a:tr>
            </a:tbl>
          </a:graphicData>
        </a:graphic>
      </p:graphicFrame>
    </p:spTree>
    <p:extLst>
      <p:ext uri="{BB962C8B-B14F-4D97-AF65-F5344CB8AC3E}">
        <p14:creationId xmlns:p14="http://schemas.microsoft.com/office/powerpoint/2010/main" val="325011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8374F52A-B86D-4539-8773-5FFF4FE07E3F}" type="slidenum">
              <a:rPr lang="it-IT" smtClean="0"/>
              <a:pPr>
                <a:defRPr/>
              </a:pPr>
              <a:t>2</a:t>
            </a:fld>
            <a:endParaRPr lang="it-IT"/>
          </a:p>
        </p:txBody>
      </p:sp>
      <p:pic>
        <p:nvPicPr>
          <p:cNvPr id="614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15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6149" name="Segnaposto contenuto 2"/>
          <p:cNvSpPr>
            <a:spLocks noGrp="1"/>
          </p:cNvSpPr>
          <p:nvPr>
            <p:ph idx="1"/>
          </p:nvPr>
        </p:nvSpPr>
        <p:spPr>
          <a:xfrm>
            <a:off x="644525" y="1263650"/>
            <a:ext cx="10293350" cy="4524375"/>
          </a:xfrm>
        </p:spPr>
        <p:txBody>
          <a:bodyPr/>
          <a:lstStyle/>
          <a:p>
            <a:pPr marL="0" indent="0" algn="ctr" eaLnBrk="1" hangingPunct="1">
              <a:lnSpc>
                <a:spcPct val="100000"/>
              </a:lnSpc>
              <a:buFont typeface="Arial" panose="020B0604020202020204" pitchFamily="34" charset="0"/>
              <a:buNone/>
            </a:pPr>
            <a:r>
              <a:rPr lang="it-IT" altLang="it-IT"/>
              <a:t>La </a:t>
            </a:r>
            <a:r>
              <a:rPr lang="it-IT" altLang="it-IT" b="1">
                <a:solidFill>
                  <a:srgbClr val="ED7D31"/>
                </a:solidFill>
              </a:rPr>
              <a:t>povertà educativa </a:t>
            </a:r>
            <a:r>
              <a:rPr lang="it-IT" altLang="it-IT"/>
              <a:t>è quasi sempre </a:t>
            </a:r>
            <a:r>
              <a:rPr lang="it-IT" altLang="it-IT" b="1">
                <a:solidFill>
                  <a:srgbClr val="ED7D31"/>
                </a:solidFill>
              </a:rPr>
              <a:t>connessa</a:t>
            </a:r>
            <a:r>
              <a:rPr lang="it-IT" altLang="it-IT"/>
              <a:t> con </a:t>
            </a:r>
            <a:r>
              <a:rPr lang="it-IT" altLang="it-IT" b="1">
                <a:solidFill>
                  <a:srgbClr val="ED7D31"/>
                </a:solidFill>
              </a:rPr>
              <a:t>la povertà economica e sociale</a:t>
            </a:r>
            <a:r>
              <a:rPr lang="it-IT" altLang="it-IT"/>
              <a:t>, rappresentando un </a:t>
            </a:r>
            <a:r>
              <a:rPr lang="it-IT" altLang="it-IT" b="1">
                <a:solidFill>
                  <a:srgbClr val="ED7D31"/>
                </a:solidFill>
              </a:rPr>
              <a:t>fenomeno complesso</a:t>
            </a:r>
            <a:r>
              <a:rPr lang="it-IT" altLang="it-IT"/>
              <a:t>, che finisce con l’innescare un </a:t>
            </a:r>
            <a:r>
              <a:rPr lang="it-IT" altLang="it-IT" b="1">
                <a:solidFill>
                  <a:srgbClr val="ED7D31"/>
                </a:solidFill>
              </a:rPr>
              <a:t>circolo vizioso</a:t>
            </a:r>
            <a:r>
              <a:rPr lang="it-IT" altLang="it-IT"/>
              <a:t>: la deprivazione materiale compromette la capacità di approfittare delle opportunità formative disponibili impedendo  l’uscita dalla povertà sociale, in una spirale che sembra non poter essere spezzata. Una </a:t>
            </a:r>
            <a:r>
              <a:rPr lang="it-IT" altLang="it-IT" b="1">
                <a:solidFill>
                  <a:srgbClr val="F28C00"/>
                </a:solidFill>
              </a:rPr>
              <a:t>condizione che tende a trasmettersi di generazione in generazione</a:t>
            </a:r>
            <a:r>
              <a:rPr lang="it-IT" altLang="it-IT"/>
              <a:t>, sempre nelle stesse famiglie e nelle stesse aree geografiche: consolidando così una condizione di emarginazione difficile da superare. </a:t>
            </a:r>
          </a:p>
          <a:p>
            <a:pPr marL="0" indent="0" algn="ctr" eaLnBrk="1" hangingPunct="1">
              <a:lnSpc>
                <a:spcPct val="100000"/>
              </a:lnSpc>
              <a:buFont typeface="Arial" panose="020B0604020202020204" pitchFamily="34" charset="0"/>
              <a:buNone/>
            </a:pPr>
            <a:endParaRPr lang="it-IT" altLang="it-IT"/>
          </a:p>
        </p:txBody>
      </p:sp>
      <p:sp>
        <p:nvSpPr>
          <p:cNvPr id="6150" name="Titolo 1"/>
          <p:cNvSpPr>
            <a:spLocks noGrp="1"/>
          </p:cNvSpPr>
          <p:nvPr>
            <p:ph type="title"/>
          </p:nvPr>
        </p:nvSpPr>
        <p:spPr>
          <a:xfrm>
            <a:off x="1981200" y="30163"/>
            <a:ext cx="8008938" cy="1306512"/>
          </a:xfrm>
        </p:spPr>
        <p:txBody>
          <a:bodyPr/>
          <a:lstStyle/>
          <a:p>
            <a:pPr algn="ctr" eaLnBrk="1" hangingPunct="1"/>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rPr>
              <a:t>Cos’è la “povertà educativa minorile”?</a:t>
            </a:r>
          </a:p>
        </p:txBody>
      </p:sp>
    </p:spTree>
    <p:extLst>
      <p:ext uri="{BB962C8B-B14F-4D97-AF65-F5344CB8AC3E}">
        <p14:creationId xmlns:p14="http://schemas.microsoft.com/office/powerpoint/2010/main" val="959561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552450"/>
            <a:ext cx="5286375" cy="625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sellaDiTesto 6">
            <a:extLst>
              <a:ext uri="{FF2B5EF4-FFF2-40B4-BE49-F238E27FC236}">
                <a16:creationId xmlns:a16="http://schemas.microsoft.com/office/drawing/2014/main" id="{69D796E8-7AE7-A740-A4E2-583EDC6E9545}"/>
              </a:ext>
            </a:extLst>
          </p:cNvPr>
          <p:cNvSpPr txBox="1">
            <a:spLocks noChangeArrowheads="1"/>
          </p:cNvSpPr>
          <p:nvPr/>
        </p:nvSpPr>
        <p:spPr bwMode="auto">
          <a:xfrm>
            <a:off x="1008003" y="-28977"/>
            <a:ext cx="9007594" cy="67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nchor="ctr" anchorCtr="0">
            <a:spAutoFit/>
          </a:bodyPr>
          <a:lstStyle>
            <a:defPPr marR="0" lvl="0" algn="l" rtl="0">
              <a:lnSpc>
                <a:spcPct val="100000"/>
              </a:lnSpc>
              <a:spcBef>
                <a:spcPts val="0"/>
              </a:spcBef>
              <a:spcAft>
                <a:spcPts val="0"/>
              </a:spcAft>
            </a:defPPr>
            <a:lvl1pPr marL="0" indent="0" algn="ctr">
              <a:spcBef>
                <a:spcPct val="0"/>
              </a:spcBef>
              <a:buFont typeface="Arial" panose="020B0604020202020204" pitchFamily="34" charset="0"/>
              <a:defRPr sz="3200" b="1">
                <a:solidFill>
                  <a:srgbClr val="F28C00"/>
                </a:solidFill>
                <a:latin typeface="Tahoma" panose="020B0604030504040204" pitchFamily="34" charset="0"/>
                <a:ea typeface="Tahoma" panose="020B0604030504040204" pitchFamily="34" charset="0"/>
                <a:cs typeface="Tahoma" panose="020B0604030504040204" pitchFamily="34" charset="0"/>
                <a:sym typeface="Calibri"/>
              </a:defRPr>
            </a:lvl1pPr>
            <a:lvl2pPr marL="0" indent="0">
              <a:lnSpc>
                <a:spcPct val="90000"/>
              </a:lnSpc>
              <a:defRPr sz="4400">
                <a:solidFill>
                  <a:schemeClr val="dk1"/>
                </a:solidFill>
                <a:latin typeface="Calibri"/>
                <a:ea typeface="Calibri"/>
                <a:cs typeface="Calibri"/>
                <a:sym typeface="Calibri"/>
              </a:defRPr>
            </a:lvl2pPr>
            <a:lvl3pPr marL="0" indent="0">
              <a:lnSpc>
                <a:spcPct val="90000"/>
              </a:lnSpc>
              <a:defRPr sz="4400">
                <a:solidFill>
                  <a:schemeClr val="dk1"/>
                </a:solidFill>
                <a:latin typeface="Calibri"/>
                <a:ea typeface="Calibri"/>
                <a:cs typeface="Calibri"/>
                <a:sym typeface="Calibri"/>
              </a:defRPr>
            </a:lvl3pPr>
            <a:lvl4pPr marL="0" indent="0">
              <a:lnSpc>
                <a:spcPct val="90000"/>
              </a:lnSpc>
              <a:defRPr sz="4400">
                <a:solidFill>
                  <a:schemeClr val="dk1"/>
                </a:solidFill>
                <a:latin typeface="Calibri"/>
                <a:ea typeface="Calibri"/>
                <a:cs typeface="Calibri"/>
                <a:sym typeface="Calibri"/>
              </a:defRPr>
            </a:lvl4pPr>
            <a:lvl5pPr marL="0" indent="0">
              <a:lnSpc>
                <a:spcPct val="90000"/>
              </a:lnSpc>
              <a:defRPr sz="4400">
                <a:solidFill>
                  <a:schemeClr val="dk1"/>
                </a:solidFill>
                <a:latin typeface="Calibri"/>
                <a:ea typeface="Calibri"/>
                <a:cs typeface="Calibri"/>
                <a:sym typeface="Calibri"/>
              </a:defRPr>
            </a:lvl5pPr>
            <a:lvl6pPr marL="457200" indent="0">
              <a:lnSpc>
                <a:spcPct val="90000"/>
              </a:lnSpc>
              <a:defRPr sz="4400">
                <a:solidFill>
                  <a:schemeClr val="dk1"/>
                </a:solidFill>
                <a:latin typeface="Calibri"/>
                <a:ea typeface="Calibri"/>
                <a:cs typeface="Calibri"/>
                <a:sym typeface="Calibri"/>
              </a:defRPr>
            </a:lvl6pPr>
            <a:lvl7pPr marL="914400" indent="0">
              <a:lnSpc>
                <a:spcPct val="90000"/>
              </a:lnSpc>
              <a:defRPr sz="4400">
                <a:solidFill>
                  <a:schemeClr val="dk1"/>
                </a:solidFill>
                <a:latin typeface="Calibri"/>
                <a:ea typeface="Calibri"/>
                <a:cs typeface="Calibri"/>
                <a:sym typeface="Calibri"/>
              </a:defRPr>
            </a:lvl7pPr>
            <a:lvl8pPr marL="1371600" indent="0">
              <a:lnSpc>
                <a:spcPct val="90000"/>
              </a:lnSpc>
              <a:defRPr sz="4400">
                <a:solidFill>
                  <a:schemeClr val="dk1"/>
                </a:solidFill>
                <a:latin typeface="Calibri"/>
                <a:ea typeface="Calibri"/>
                <a:cs typeface="Calibri"/>
                <a:sym typeface="Calibri"/>
              </a:defRPr>
            </a:lvl8pPr>
            <a:lvl9pPr marL="1828800" indent="0">
              <a:lnSpc>
                <a:spcPct val="90000"/>
              </a:lnSpc>
              <a:defRPr sz="4400">
                <a:solidFill>
                  <a:schemeClr val="dk1"/>
                </a:solidFill>
                <a:latin typeface="Calibri"/>
                <a:ea typeface="Calibri"/>
                <a:cs typeface="Calibri"/>
                <a:sym typeface="Calibri"/>
              </a:defRPr>
            </a:lvl9pPr>
          </a:lstStyle>
          <a:p>
            <a:r>
              <a:rPr lang="it-IT" altLang="it-IT" dirty="0"/>
              <a:t>Impatto regionale tutti i progetti finanziati</a:t>
            </a:r>
          </a:p>
        </p:txBody>
      </p:sp>
      <p:pic>
        <p:nvPicPr>
          <p:cNvPr id="31747"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a:extLst>
              <a:ext uri="{FF2B5EF4-FFF2-40B4-BE49-F238E27FC236}">
                <a16:creationId xmlns:a16="http://schemas.microsoft.com/office/drawing/2014/main" id="{54C1849E-63AE-3E4D-AB28-6C1AC259E40B}"/>
              </a:ext>
            </a:extLst>
          </p:cNvPr>
          <p:cNvSpPr txBox="1"/>
          <p:nvPr/>
        </p:nvSpPr>
        <p:spPr>
          <a:xfrm>
            <a:off x="7359650" y="60594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31749" name="CasellaDiTesto 5"/>
          <p:cNvSpPr txBox="1">
            <a:spLocks noChangeArrowheads="1"/>
          </p:cNvSpPr>
          <p:nvPr/>
        </p:nvSpPr>
        <p:spPr bwMode="auto">
          <a:xfrm>
            <a:off x="3071813" y="1136650"/>
            <a:ext cx="288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2</a:t>
            </a:r>
            <a:endParaRPr lang="it-IT" altLang="it-IT" sz="1000" b="1">
              <a:solidFill>
                <a:srgbClr val="FF0000"/>
              </a:solidFill>
            </a:endParaRPr>
          </a:p>
        </p:txBody>
      </p:sp>
      <p:sp>
        <p:nvSpPr>
          <p:cNvPr id="31750" name="CasellaDiTesto 10"/>
          <p:cNvSpPr txBox="1">
            <a:spLocks noChangeArrowheads="1"/>
          </p:cNvSpPr>
          <p:nvPr/>
        </p:nvSpPr>
        <p:spPr bwMode="auto">
          <a:xfrm>
            <a:off x="3168650" y="1554163"/>
            <a:ext cx="39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34</a:t>
            </a:r>
            <a:endParaRPr lang="it-IT" altLang="it-IT" sz="1000" b="1">
              <a:solidFill>
                <a:srgbClr val="FF0000"/>
              </a:solidFill>
            </a:endParaRPr>
          </a:p>
        </p:txBody>
      </p:sp>
      <p:sp>
        <p:nvSpPr>
          <p:cNvPr id="31751" name="CasellaDiTesto 11"/>
          <p:cNvSpPr txBox="1">
            <a:spLocks noChangeArrowheads="1"/>
          </p:cNvSpPr>
          <p:nvPr/>
        </p:nvSpPr>
        <p:spPr bwMode="auto">
          <a:xfrm>
            <a:off x="4016375" y="1217613"/>
            <a:ext cx="39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46</a:t>
            </a:r>
            <a:endParaRPr lang="it-IT" altLang="it-IT" sz="1000" b="1">
              <a:solidFill>
                <a:srgbClr val="FF0000"/>
              </a:solidFill>
            </a:endParaRPr>
          </a:p>
        </p:txBody>
      </p:sp>
      <p:sp>
        <p:nvSpPr>
          <p:cNvPr id="31752" name="CasellaDiTesto 12"/>
          <p:cNvSpPr txBox="1">
            <a:spLocks noChangeArrowheads="1"/>
          </p:cNvSpPr>
          <p:nvPr/>
        </p:nvSpPr>
        <p:spPr bwMode="auto">
          <a:xfrm>
            <a:off x="4683125" y="782638"/>
            <a:ext cx="288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3</a:t>
            </a:r>
            <a:endParaRPr lang="it-IT" altLang="it-IT" sz="1000" b="1">
              <a:solidFill>
                <a:srgbClr val="FF0000"/>
              </a:solidFill>
            </a:endParaRPr>
          </a:p>
        </p:txBody>
      </p:sp>
      <p:sp>
        <p:nvSpPr>
          <p:cNvPr id="31753" name="CasellaDiTesto 13"/>
          <p:cNvSpPr txBox="1">
            <a:spLocks noChangeArrowheads="1"/>
          </p:cNvSpPr>
          <p:nvPr/>
        </p:nvSpPr>
        <p:spPr bwMode="auto">
          <a:xfrm>
            <a:off x="4506913" y="1893888"/>
            <a:ext cx="39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23</a:t>
            </a:r>
            <a:endParaRPr lang="it-IT" altLang="it-IT" sz="1000" b="1">
              <a:solidFill>
                <a:srgbClr val="FF0000"/>
              </a:solidFill>
            </a:endParaRPr>
          </a:p>
        </p:txBody>
      </p:sp>
      <p:sp>
        <p:nvSpPr>
          <p:cNvPr id="31754" name="CasellaDiTesto 14"/>
          <p:cNvSpPr txBox="1">
            <a:spLocks noChangeArrowheads="1"/>
          </p:cNvSpPr>
          <p:nvPr/>
        </p:nvSpPr>
        <p:spPr bwMode="auto">
          <a:xfrm>
            <a:off x="5392738" y="906463"/>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9</a:t>
            </a:r>
            <a:endParaRPr lang="it-IT" altLang="it-IT" sz="1000" b="1">
              <a:solidFill>
                <a:srgbClr val="FF0000"/>
              </a:solidFill>
            </a:endParaRPr>
          </a:p>
        </p:txBody>
      </p:sp>
      <p:sp>
        <p:nvSpPr>
          <p:cNvPr id="31755" name="CasellaDiTesto 15"/>
          <p:cNvSpPr txBox="1">
            <a:spLocks noChangeArrowheads="1"/>
          </p:cNvSpPr>
          <p:nvPr/>
        </p:nvSpPr>
        <p:spPr bwMode="auto">
          <a:xfrm>
            <a:off x="4838700" y="1304925"/>
            <a:ext cx="392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20</a:t>
            </a:r>
            <a:endParaRPr lang="it-IT" altLang="it-IT" sz="1000" b="1">
              <a:solidFill>
                <a:srgbClr val="FF0000"/>
              </a:solidFill>
            </a:endParaRPr>
          </a:p>
        </p:txBody>
      </p:sp>
      <p:sp>
        <p:nvSpPr>
          <p:cNvPr id="31756" name="CasellaDiTesto 16"/>
          <p:cNvSpPr txBox="1">
            <a:spLocks noChangeArrowheads="1"/>
          </p:cNvSpPr>
          <p:nvPr/>
        </p:nvSpPr>
        <p:spPr bwMode="auto">
          <a:xfrm>
            <a:off x="3536950" y="2027238"/>
            <a:ext cx="39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16</a:t>
            </a:r>
            <a:endParaRPr lang="it-IT" altLang="it-IT" sz="1000" b="1">
              <a:solidFill>
                <a:srgbClr val="FF0000"/>
              </a:solidFill>
            </a:endParaRPr>
          </a:p>
        </p:txBody>
      </p:sp>
      <p:sp>
        <p:nvSpPr>
          <p:cNvPr id="31757" name="CasellaDiTesto 17"/>
          <p:cNvSpPr txBox="1">
            <a:spLocks noChangeArrowheads="1"/>
          </p:cNvSpPr>
          <p:nvPr/>
        </p:nvSpPr>
        <p:spPr bwMode="auto">
          <a:xfrm>
            <a:off x="4516438" y="2562225"/>
            <a:ext cx="39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21</a:t>
            </a:r>
            <a:endParaRPr lang="it-IT" altLang="it-IT" sz="1000" b="1">
              <a:solidFill>
                <a:srgbClr val="FF0000"/>
              </a:solidFill>
            </a:endParaRPr>
          </a:p>
        </p:txBody>
      </p:sp>
      <p:sp>
        <p:nvSpPr>
          <p:cNvPr id="31758" name="CasellaDiTesto 18"/>
          <p:cNvSpPr txBox="1">
            <a:spLocks noChangeArrowheads="1"/>
          </p:cNvSpPr>
          <p:nvPr/>
        </p:nvSpPr>
        <p:spPr bwMode="auto">
          <a:xfrm>
            <a:off x="5478463" y="2562225"/>
            <a:ext cx="392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16</a:t>
            </a:r>
            <a:endParaRPr lang="it-IT" altLang="it-IT" sz="1000" b="1">
              <a:solidFill>
                <a:srgbClr val="FF0000"/>
              </a:solidFill>
            </a:endParaRPr>
          </a:p>
        </p:txBody>
      </p:sp>
      <p:sp>
        <p:nvSpPr>
          <p:cNvPr id="31759" name="CasellaDiTesto 19"/>
          <p:cNvSpPr txBox="1">
            <a:spLocks noChangeArrowheads="1"/>
          </p:cNvSpPr>
          <p:nvPr/>
        </p:nvSpPr>
        <p:spPr bwMode="auto">
          <a:xfrm>
            <a:off x="5118100" y="2852738"/>
            <a:ext cx="39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13</a:t>
            </a:r>
            <a:endParaRPr lang="it-IT" altLang="it-IT" sz="1000" b="1">
              <a:solidFill>
                <a:srgbClr val="FF0000"/>
              </a:solidFill>
            </a:endParaRPr>
          </a:p>
        </p:txBody>
      </p:sp>
      <p:sp>
        <p:nvSpPr>
          <p:cNvPr id="31760" name="CasellaDiTesto 20"/>
          <p:cNvSpPr txBox="1">
            <a:spLocks noChangeArrowheads="1"/>
          </p:cNvSpPr>
          <p:nvPr/>
        </p:nvSpPr>
        <p:spPr bwMode="auto">
          <a:xfrm>
            <a:off x="5197475" y="3509963"/>
            <a:ext cx="39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38</a:t>
            </a:r>
            <a:endParaRPr lang="it-IT" altLang="it-IT" sz="1000" b="1">
              <a:solidFill>
                <a:srgbClr val="FF0000"/>
              </a:solidFill>
            </a:endParaRPr>
          </a:p>
        </p:txBody>
      </p:sp>
      <p:sp>
        <p:nvSpPr>
          <p:cNvPr id="31761" name="CasellaDiTesto 21"/>
          <p:cNvSpPr txBox="1">
            <a:spLocks noChangeArrowheads="1"/>
          </p:cNvSpPr>
          <p:nvPr/>
        </p:nvSpPr>
        <p:spPr bwMode="auto">
          <a:xfrm>
            <a:off x="5775325" y="3252788"/>
            <a:ext cx="3921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11</a:t>
            </a:r>
            <a:endParaRPr lang="it-IT" altLang="it-IT" sz="1000" b="1">
              <a:solidFill>
                <a:srgbClr val="FF0000"/>
              </a:solidFill>
            </a:endParaRPr>
          </a:p>
        </p:txBody>
      </p:sp>
      <p:sp>
        <p:nvSpPr>
          <p:cNvPr id="31762" name="CasellaDiTesto 22"/>
          <p:cNvSpPr txBox="1">
            <a:spLocks noChangeArrowheads="1"/>
          </p:cNvSpPr>
          <p:nvPr/>
        </p:nvSpPr>
        <p:spPr bwMode="auto">
          <a:xfrm>
            <a:off x="6191250" y="3617913"/>
            <a:ext cx="288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2</a:t>
            </a:r>
            <a:endParaRPr lang="it-IT" altLang="it-IT" sz="1000" b="1">
              <a:solidFill>
                <a:srgbClr val="FF0000"/>
              </a:solidFill>
            </a:endParaRPr>
          </a:p>
        </p:txBody>
      </p:sp>
      <p:sp>
        <p:nvSpPr>
          <p:cNvPr id="31763" name="CasellaDiTesto 23"/>
          <p:cNvSpPr txBox="1">
            <a:spLocks noChangeArrowheads="1"/>
          </p:cNvSpPr>
          <p:nvPr/>
        </p:nvSpPr>
        <p:spPr bwMode="auto">
          <a:xfrm>
            <a:off x="6916738" y="3951288"/>
            <a:ext cx="39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37</a:t>
            </a:r>
            <a:endParaRPr lang="it-IT" altLang="it-IT" sz="1000" b="1">
              <a:solidFill>
                <a:srgbClr val="FF0000"/>
              </a:solidFill>
            </a:endParaRPr>
          </a:p>
        </p:txBody>
      </p:sp>
      <p:sp>
        <p:nvSpPr>
          <p:cNvPr id="31764" name="CasellaDiTesto 24"/>
          <p:cNvSpPr txBox="1">
            <a:spLocks noChangeArrowheads="1"/>
          </p:cNvSpPr>
          <p:nvPr/>
        </p:nvSpPr>
        <p:spPr bwMode="auto">
          <a:xfrm>
            <a:off x="6167438" y="4017963"/>
            <a:ext cx="393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44</a:t>
            </a:r>
            <a:endParaRPr lang="it-IT" altLang="it-IT" sz="1000" b="1">
              <a:solidFill>
                <a:srgbClr val="FF0000"/>
              </a:solidFill>
            </a:endParaRPr>
          </a:p>
        </p:txBody>
      </p:sp>
      <p:sp>
        <p:nvSpPr>
          <p:cNvPr id="31765" name="CasellaDiTesto 25"/>
          <p:cNvSpPr txBox="1">
            <a:spLocks noChangeArrowheads="1"/>
          </p:cNvSpPr>
          <p:nvPr/>
        </p:nvSpPr>
        <p:spPr bwMode="auto">
          <a:xfrm>
            <a:off x="6800850" y="4292600"/>
            <a:ext cx="39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15</a:t>
            </a:r>
            <a:endParaRPr lang="it-IT" altLang="it-IT" sz="1000" b="1">
              <a:solidFill>
                <a:srgbClr val="FF0000"/>
              </a:solidFill>
            </a:endParaRPr>
          </a:p>
        </p:txBody>
      </p:sp>
      <p:sp>
        <p:nvSpPr>
          <p:cNvPr id="31766" name="CasellaDiTesto 26"/>
          <p:cNvSpPr txBox="1">
            <a:spLocks noChangeArrowheads="1"/>
          </p:cNvSpPr>
          <p:nvPr/>
        </p:nvSpPr>
        <p:spPr bwMode="auto">
          <a:xfrm>
            <a:off x="6997700" y="5037138"/>
            <a:ext cx="3921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23</a:t>
            </a:r>
            <a:endParaRPr lang="it-IT" altLang="it-IT" sz="1000" b="1">
              <a:solidFill>
                <a:srgbClr val="FF0000"/>
              </a:solidFill>
            </a:endParaRPr>
          </a:p>
        </p:txBody>
      </p:sp>
      <p:sp>
        <p:nvSpPr>
          <p:cNvPr id="31767" name="CasellaDiTesto 27"/>
          <p:cNvSpPr txBox="1">
            <a:spLocks noChangeArrowheads="1"/>
          </p:cNvSpPr>
          <p:nvPr/>
        </p:nvSpPr>
        <p:spPr bwMode="auto">
          <a:xfrm>
            <a:off x="5995988" y="6049963"/>
            <a:ext cx="3921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46</a:t>
            </a:r>
            <a:endParaRPr lang="it-IT" altLang="it-IT" sz="1000" b="1">
              <a:solidFill>
                <a:srgbClr val="FF0000"/>
              </a:solidFill>
            </a:endParaRPr>
          </a:p>
        </p:txBody>
      </p:sp>
      <p:sp>
        <p:nvSpPr>
          <p:cNvPr id="31768" name="CasellaDiTesto 28"/>
          <p:cNvSpPr txBox="1">
            <a:spLocks noChangeArrowheads="1"/>
          </p:cNvSpPr>
          <p:nvPr/>
        </p:nvSpPr>
        <p:spPr bwMode="auto">
          <a:xfrm>
            <a:off x="3562350" y="4524375"/>
            <a:ext cx="393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it-IT" altLang="it-IT" sz="1600" b="1">
                <a:solidFill>
                  <a:srgbClr val="FF0000"/>
                </a:solidFill>
              </a:rPr>
              <a:t>15</a:t>
            </a:r>
            <a:endParaRPr lang="it-IT" altLang="it-IT" sz="1000" b="1">
              <a:solidFill>
                <a:srgbClr val="FF0000"/>
              </a:solidFill>
            </a:endParaRPr>
          </a:p>
        </p:txBody>
      </p:sp>
      <p:sp>
        <p:nvSpPr>
          <p:cNvPr id="26" name="Segnaposto contenuto 2"/>
          <p:cNvSpPr>
            <a:spLocks noGrp="1"/>
          </p:cNvSpPr>
          <p:nvPr>
            <p:ph idx="1"/>
          </p:nvPr>
        </p:nvSpPr>
        <p:spPr>
          <a:xfrm>
            <a:off x="5675313" y="1057275"/>
            <a:ext cx="6089650" cy="1979613"/>
          </a:xfrm>
        </p:spPr>
        <p:txBody>
          <a:bodyPr/>
          <a:lstStyle/>
          <a:p>
            <a:pPr marL="0" indent="0" algn="ctr">
              <a:buFont typeface="Arial" panose="020B0604020202020204" pitchFamily="34" charset="0"/>
              <a:buNone/>
            </a:pPr>
            <a:r>
              <a:rPr lang="it-IT" altLang="it-IT" b="1" dirty="0">
                <a:solidFill>
                  <a:srgbClr val="F28C00"/>
                </a:solidFill>
                <a:latin typeface="Tahoma" panose="020B0604030504040204" pitchFamily="34" charset="0"/>
                <a:cs typeface="Tahoma" panose="020B0604030504040204" pitchFamily="34" charset="0"/>
              </a:rPr>
              <a:t>249</a:t>
            </a:r>
            <a:r>
              <a:rPr lang="it-IT" altLang="it-IT" b="1" dirty="0">
                <a:latin typeface="Tahoma" panose="020B0604030504040204" pitchFamily="34" charset="0"/>
                <a:cs typeface="Tahoma" panose="020B0604030504040204" pitchFamily="34" charset="0"/>
              </a:rPr>
              <a:t> </a:t>
            </a:r>
          </a:p>
          <a:p>
            <a:pPr marL="0" indent="0" algn="ctr">
              <a:buFont typeface="Arial" panose="020B0604020202020204" pitchFamily="34" charset="0"/>
              <a:buNone/>
            </a:pPr>
            <a:r>
              <a:rPr lang="it-IT" altLang="it-IT" b="1" dirty="0">
                <a:latin typeface="Tahoma" panose="020B0604030504040204" pitchFamily="34" charset="0"/>
                <a:cs typeface="Tahoma" panose="020B0604030504040204" pitchFamily="34" charset="0"/>
              </a:rPr>
              <a:t>PROGETTI FINANZIATI</a:t>
            </a:r>
          </a:p>
          <a:p>
            <a:pPr marL="0" indent="0" algn="ctr">
              <a:buFont typeface="Arial" panose="020B0604020202020204" pitchFamily="34" charset="0"/>
              <a:buNone/>
            </a:pPr>
            <a:endParaRPr lang="it-IT" altLang="it-IT" sz="1100" b="1" dirty="0">
              <a:latin typeface="Tahoma" panose="020B0604030504040204" pitchFamily="34" charset="0"/>
              <a:cs typeface="Tahoma" panose="020B0604030504040204" pitchFamily="34" charset="0"/>
            </a:endParaRPr>
          </a:p>
          <a:p>
            <a:pPr marL="0" indent="0" algn="ctr">
              <a:buFont typeface="Arial" panose="020B0604020202020204" pitchFamily="34" charset="0"/>
              <a:buNone/>
            </a:pPr>
            <a:r>
              <a:rPr lang="it-IT" altLang="it-IT" b="1" dirty="0">
                <a:solidFill>
                  <a:srgbClr val="F28C00"/>
                </a:solidFill>
                <a:latin typeface="Tahoma" panose="020B0604030504040204" pitchFamily="34" charset="0"/>
                <a:cs typeface="Tahoma" panose="020B0604030504040204" pitchFamily="34" charset="0"/>
              </a:rPr>
              <a:t>€202</a:t>
            </a:r>
            <a:r>
              <a:rPr lang="it-IT" altLang="it-IT" b="1" dirty="0">
                <a:solidFill>
                  <a:srgbClr val="ED7D31"/>
                </a:solidFill>
                <a:latin typeface="Tahoma" panose="020B0604030504040204" pitchFamily="34" charset="0"/>
                <a:cs typeface="Tahoma" panose="020B0604030504040204" pitchFamily="34" charset="0"/>
              </a:rPr>
              <a:t> </a:t>
            </a:r>
          </a:p>
          <a:p>
            <a:pPr marL="0" indent="0" algn="ctr">
              <a:buFont typeface="Arial" panose="020B0604020202020204" pitchFamily="34" charset="0"/>
              <a:buNone/>
            </a:pPr>
            <a:r>
              <a:rPr lang="it-IT" altLang="it-IT" b="1" dirty="0">
                <a:latin typeface="Tahoma" panose="020B0604030504040204" pitchFamily="34" charset="0"/>
                <a:cs typeface="Tahoma" panose="020B0604030504040204" pitchFamily="34" charset="0"/>
              </a:rPr>
              <a:t>MILIONI ASSEGNATI</a:t>
            </a: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sym typeface="Wingdings" panose="05000000000000000000" pitchFamily="2" charset="2"/>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sym typeface="Wingdings" panose="05000000000000000000" pitchFamily="2" charset="2"/>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sym typeface="Wingdings" panose="05000000000000000000" pitchFamily="2" charset="2"/>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endParaRPr>
          </a:p>
          <a:p>
            <a:pPr marL="0" indent="0">
              <a:buFont typeface="Arial" panose="020B0604020202020204" pitchFamily="34" charset="0"/>
              <a:buNone/>
            </a:pPr>
            <a:endParaRPr lang="it-IT" altLang="it-IT" sz="2000" dirty="0">
              <a:latin typeface="Tahoma" panose="020B0604030504040204" pitchFamily="34" charset="0"/>
              <a:cs typeface="Tahoma" panose="020B0604030504040204" pitchFamily="34" charset="0"/>
            </a:endParaRPr>
          </a:p>
          <a:p>
            <a:pPr marL="0" indent="0">
              <a:buFont typeface="Arial" panose="020B0604020202020204" pitchFamily="34" charset="0"/>
              <a:buNone/>
            </a:pPr>
            <a:r>
              <a:rPr lang="it-IT" altLang="it-IT" sz="2000" dirty="0">
                <a:latin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972725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 calcmode="lin" valueType="num">
                                      <p:cBhvr additive="base">
                                        <p:cTn id="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anim calcmode="lin" valueType="num">
                                      <p:cBhvr additive="base">
                                        <p:cTn id="1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6">
                                            <p:txEl>
                                              <p:pRg st="3" end="3"/>
                                            </p:txEl>
                                          </p:spTgt>
                                        </p:tgtEl>
                                        <p:attrNameLst>
                                          <p:attrName>style.visibility</p:attrName>
                                        </p:attrNameLst>
                                      </p:cBhvr>
                                      <p:to>
                                        <p:strVal val="visible"/>
                                      </p:to>
                                    </p:set>
                                    <p:anim calcmode="lin" valueType="num">
                                      <p:cBhvr additive="base">
                                        <p:cTn id="1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anim calcmode="lin" valueType="num">
                                      <p:cBhvr additive="base">
                                        <p:cTn id="23" dur="500" fill="hold"/>
                                        <p:tgtEl>
                                          <p:spTgt spid="2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p:nvPr/>
        </p:nvSpPr>
        <p:spPr>
          <a:xfrm>
            <a:off x="348792" y="1790054"/>
            <a:ext cx="11510128" cy="4139966"/>
          </a:xfrm>
          <a:prstGeom prst="rect">
            <a:avLst/>
          </a:prstGeom>
          <a:noFill/>
          <a:ln>
            <a:noFill/>
          </a:ln>
        </p:spPr>
        <p:txBody>
          <a:bodyPr lIns="91425" tIns="45700" rIns="91425" bIns="45700" anchor="t" anchorCtr="0">
            <a:noAutofit/>
          </a:bodyPr>
          <a:lstStyle/>
          <a:p>
            <a:pPr marL="90170" indent="-90170" algn="just">
              <a:lnSpc>
                <a:spcPct val="150000"/>
              </a:lnSpc>
            </a:pPr>
            <a:r>
              <a:rPr lang="it-IT" sz="2000" dirty="0">
                <a:latin typeface="Tahoma" panose="020B0604030504040204" pitchFamily="34" charset="0"/>
                <a:ea typeface="Tahoma" panose="020B0604030504040204" pitchFamily="34" charset="0"/>
                <a:cs typeface="Tahoma" panose="020B0604030504040204" pitchFamily="34" charset="0"/>
              </a:rPr>
              <a:t>	</a:t>
            </a:r>
            <a:r>
              <a:rPr lang="it-IT" sz="2000" i="1" dirty="0">
                <a:latin typeface="Tahoma" panose="020B0604030504040204" pitchFamily="34" charset="0"/>
                <a:ea typeface="Tahoma" panose="020B0604030504040204" pitchFamily="34" charset="0"/>
                <a:cs typeface="Tahoma" panose="020B0604030504040204" pitchFamily="34" charset="0"/>
              </a:rPr>
              <a:t>Un passo avanti</a:t>
            </a:r>
            <a:r>
              <a:rPr lang="it-IT" sz="2000" dirty="0">
                <a:latin typeface="Tahoma" panose="020B0604030504040204" pitchFamily="34" charset="0"/>
                <a:ea typeface="Tahoma" panose="020B0604030504040204" pitchFamily="34" charset="0"/>
                <a:cs typeface="Tahoma" panose="020B0604030504040204" pitchFamily="34" charset="0"/>
              </a:rPr>
              <a:t> è una nuova linea di intervento dell’Impresa sociale Con I Bambini, a valere sull’annualità 2018 del Fondo per il Contrasto alla Povertà Educativa Minorile, pensata per il sostegno di progetti e interventi, dal contenuto particolarmente innovativo, rivolti al contrasto della povertà educativa minorile nelle regioni italiane.</a:t>
            </a:r>
          </a:p>
          <a:p>
            <a:pPr marL="90170" indent="-90170" algn="just">
              <a:lnSpc>
                <a:spcPct val="150000"/>
              </a:lnSpc>
            </a:pPr>
            <a:endParaRPr lang="it-IT" sz="2000" dirty="0">
              <a:latin typeface="Tahoma" panose="020B0604030504040204" pitchFamily="34" charset="0"/>
              <a:ea typeface="Tahoma" panose="020B0604030504040204" pitchFamily="34" charset="0"/>
              <a:cs typeface="Tahoma" panose="020B0604030504040204" pitchFamily="34" charset="0"/>
            </a:endParaRPr>
          </a:p>
          <a:p>
            <a:pPr marL="90170" indent="-90170" algn="just">
              <a:lnSpc>
                <a:spcPct val="150000"/>
              </a:lnSpc>
            </a:pPr>
            <a:endParaRPr lang="it-IT" sz="2000" dirty="0">
              <a:latin typeface="Tahoma" panose="020B0604030504040204" pitchFamily="34" charset="0"/>
              <a:ea typeface="Tahoma" panose="020B0604030504040204" pitchFamily="34" charset="0"/>
              <a:cs typeface="Tahoma" panose="020B0604030504040204" pitchFamily="34" charset="0"/>
            </a:endParaRPr>
          </a:p>
          <a:p>
            <a:pPr marL="90170" indent="-90170" algn="ctr">
              <a:lnSpc>
                <a:spcPct val="150000"/>
              </a:lnSpc>
            </a:pPr>
            <a:r>
              <a:rPr lang="it-IT" sz="2000" dirty="0">
                <a:effectLst/>
                <a:latin typeface="Tahoma" panose="020B0604030504040204" pitchFamily="34" charset="0"/>
                <a:ea typeface="Tahoma" panose="020B0604030504040204" pitchFamily="34" charset="0"/>
                <a:cs typeface="Tahoma" panose="020B0604030504040204" pitchFamily="34" charset="0"/>
              </a:rPr>
              <a:t>La linea di intervento non prevede orientamenti specifici di tipo tematico.</a:t>
            </a:r>
          </a:p>
        </p:txBody>
      </p:sp>
      <p:sp>
        <p:nvSpPr>
          <p:cNvPr id="7" name="Shape 93"/>
          <p:cNvSpPr txBox="1">
            <a:spLocks/>
          </p:cNvSpPr>
          <p:nvPr/>
        </p:nvSpPr>
        <p:spPr>
          <a:xfrm>
            <a:off x="525101" y="287229"/>
            <a:ext cx="11333819"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Che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cos’è</a:t>
            </a:r>
            <a:r>
              <a:rPr lang="en-US" sz="4000" dirty="0">
                <a:solidFill>
                  <a:srgbClr val="F28C00"/>
                </a:solidFill>
                <a:latin typeface="Tahoma"/>
                <a:ea typeface="Tahoma"/>
                <a:cs typeface="Tahoma"/>
                <a:sym typeface="Tahoma"/>
              </a:rPr>
              <a:t> il </a:t>
            </a:r>
            <a:r>
              <a:rPr lang="en-US" sz="4000" dirty="0" err="1">
                <a:solidFill>
                  <a:srgbClr val="F28C00"/>
                </a:solidFill>
                <a:latin typeface="Tahoma"/>
                <a:ea typeface="Tahoma"/>
                <a:cs typeface="Tahoma"/>
                <a:sym typeface="Tahoma"/>
              </a:rPr>
              <a:t>bando</a:t>
            </a:r>
            <a:r>
              <a:rPr lang="en-US" sz="4000" dirty="0">
                <a:solidFill>
                  <a:srgbClr val="F28C00"/>
                </a:solidFill>
                <a:latin typeface="Tahoma"/>
                <a:ea typeface="Tahoma"/>
                <a:cs typeface="Tahoma"/>
                <a:sym typeface="Tahoma"/>
              </a:rPr>
              <a:t> “Un </a:t>
            </a:r>
            <a:r>
              <a:rPr lang="en-US" sz="4000" dirty="0" err="1">
                <a:solidFill>
                  <a:srgbClr val="F28C00"/>
                </a:solidFill>
                <a:latin typeface="Tahoma"/>
                <a:ea typeface="Tahoma"/>
                <a:cs typeface="Tahoma"/>
                <a:sym typeface="Tahoma"/>
              </a:rPr>
              <a:t>passo</a:t>
            </a:r>
            <a:r>
              <a:rPr lang="en-US" sz="4000" dirty="0">
                <a:solidFill>
                  <a:srgbClr val="F28C00"/>
                </a:solidFill>
                <a:latin typeface="Tahoma"/>
                <a:ea typeface="Tahoma"/>
                <a:cs typeface="Tahoma"/>
                <a:sym typeface="Tahoma"/>
              </a:rPr>
              <a:t> Avanti”?</a:t>
            </a:r>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Freccia a destra 3"/>
          <p:cNvSpPr/>
          <p:nvPr/>
        </p:nvSpPr>
        <p:spPr>
          <a:xfrm>
            <a:off x="1758936" y="4236728"/>
            <a:ext cx="9370243" cy="282804"/>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5" name="Rettangolo 4"/>
          <p:cNvSpPr/>
          <p:nvPr/>
        </p:nvSpPr>
        <p:spPr>
          <a:xfrm>
            <a:off x="1363010" y="4309786"/>
            <a:ext cx="291263" cy="136689"/>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967084" y="4309785"/>
            <a:ext cx="291263" cy="136689"/>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571158" y="4309786"/>
            <a:ext cx="291263" cy="136689"/>
          </a:xfrm>
          <a:prstGeom prst="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1208109" y="3714577"/>
            <a:ext cx="2419252" cy="461665"/>
          </a:xfrm>
          <a:prstGeom prst="rect">
            <a:avLst/>
          </a:prstGeom>
          <a:noFill/>
        </p:spPr>
        <p:txBody>
          <a:bodyPr wrap="none" rtlCol="0">
            <a:spAutoFit/>
          </a:bodyPr>
          <a:lstStyle/>
          <a:p>
            <a:r>
              <a:rPr lang="it-IT" sz="2400" u="sng" dirty="0">
                <a:latin typeface="Tahoma" panose="020B0604030504040204" pitchFamily="34" charset="0"/>
                <a:ea typeface="Tahoma" panose="020B0604030504040204" pitchFamily="34" charset="0"/>
                <a:cs typeface="Tahoma" panose="020B0604030504040204" pitchFamily="34" charset="0"/>
              </a:rPr>
              <a:t>15 Ottobre 2018</a:t>
            </a:r>
            <a:endParaRPr lang="it-IT" sz="2000" u="sng" dirty="0">
              <a:latin typeface="Tahoma" panose="020B0604030504040204" pitchFamily="34" charset="0"/>
              <a:ea typeface="Tahoma" panose="020B0604030504040204" pitchFamily="34" charset="0"/>
              <a:cs typeface="Tahoma" panose="020B0604030504040204" pitchFamily="34" charset="0"/>
            </a:endParaRPr>
          </a:p>
        </p:txBody>
      </p:sp>
      <p:sp>
        <p:nvSpPr>
          <p:cNvPr id="21" name="CasellaDiTesto 20"/>
          <p:cNvSpPr txBox="1"/>
          <p:nvPr/>
        </p:nvSpPr>
        <p:spPr>
          <a:xfrm>
            <a:off x="7249270" y="3367684"/>
            <a:ext cx="4354717" cy="461665"/>
          </a:xfrm>
          <a:prstGeom prst="rect">
            <a:avLst/>
          </a:prstGeom>
          <a:noFill/>
        </p:spPr>
        <p:txBody>
          <a:bodyPr wrap="square" rtlCol="0">
            <a:spAutoFit/>
          </a:bodyPr>
          <a:lstStyle/>
          <a:p>
            <a:r>
              <a:rPr lang="it-IT" sz="2400" u="sng" dirty="0">
                <a:latin typeface="Tahoma" panose="020B0604030504040204" pitchFamily="34" charset="0"/>
                <a:ea typeface="Tahoma" panose="020B0604030504040204" pitchFamily="34" charset="0"/>
                <a:cs typeface="Tahoma" panose="020B0604030504040204" pitchFamily="34" charset="0"/>
              </a:rPr>
              <a:t>14 Dicembre 2018 - Ore 13:00</a:t>
            </a:r>
            <a:endParaRPr lang="it-IT" sz="2000" u="sng" dirty="0">
              <a:latin typeface="Tahoma" panose="020B0604030504040204" pitchFamily="34" charset="0"/>
              <a:ea typeface="Tahoma" panose="020B0604030504040204" pitchFamily="34" charset="0"/>
              <a:cs typeface="Tahoma" panose="020B0604030504040204" pitchFamily="34" charset="0"/>
            </a:endParaRPr>
          </a:p>
        </p:txBody>
      </p:sp>
      <p:sp>
        <p:nvSpPr>
          <p:cNvPr id="22" name="CasellaDiTesto 21"/>
          <p:cNvSpPr txBox="1"/>
          <p:nvPr/>
        </p:nvSpPr>
        <p:spPr>
          <a:xfrm>
            <a:off x="7724080" y="3773572"/>
            <a:ext cx="3405099" cy="461665"/>
          </a:xfrm>
          <a:prstGeom prst="rect">
            <a:avLst/>
          </a:prstGeom>
          <a:noFill/>
        </p:spPr>
        <p:txBody>
          <a:bodyPr wrap="none" rtlCol="0">
            <a:spAutoFit/>
          </a:bodyPr>
          <a:lstStyle/>
          <a:p>
            <a:r>
              <a:rPr lang="it-IT" sz="2400" b="1" dirty="0">
                <a:latin typeface="Tahoma" panose="020B0604030504040204" pitchFamily="34" charset="0"/>
                <a:ea typeface="Tahoma" panose="020B0604030504040204" pitchFamily="34" charset="0"/>
                <a:cs typeface="Tahoma" panose="020B0604030504040204" pitchFamily="34" charset="0"/>
              </a:rPr>
              <a:t>Chiusura della fase 1</a:t>
            </a:r>
            <a:endParaRPr lang="it-IT" sz="2000" b="1" dirty="0">
              <a:latin typeface="Tahoma" panose="020B0604030504040204" pitchFamily="34" charset="0"/>
              <a:ea typeface="Tahoma" panose="020B0604030504040204" pitchFamily="34" charset="0"/>
              <a:cs typeface="Tahoma" panose="020B0604030504040204" pitchFamily="34" charset="0"/>
            </a:endParaRPr>
          </a:p>
        </p:txBody>
      </p:sp>
      <p:sp>
        <p:nvSpPr>
          <p:cNvPr id="30" name="Freccia circolare a destra 29"/>
          <p:cNvSpPr/>
          <p:nvPr/>
        </p:nvSpPr>
        <p:spPr>
          <a:xfrm rot="16200000">
            <a:off x="5463657" y="1302951"/>
            <a:ext cx="1274687" cy="7707845"/>
          </a:xfrm>
          <a:prstGeom prst="curvedRigh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9" name="CasellaDiTesto 38"/>
          <p:cNvSpPr txBox="1"/>
          <p:nvPr/>
        </p:nvSpPr>
        <p:spPr>
          <a:xfrm>
            <a:off x="3737723" y="1249852"/>
            <a:ext cx="4789283" cy="830997"/>
          </a:xfrm>
          <a:prstGeom prst="rect">
            <a:avLst/>
          </a:prstGeom>
          <a:noFill/>
        </p:spPr>
        <p:txBody>
          <a:bodyPr wrap="square" rtlCol="0" anchor="t">
            <a:spAutoFit/>
          </a:bodyPr>
          <a:lstStyle/>
          <a:p>
            <a:r>
              <a:rPr lang="it-IT" sz="2400" b="1" dirty="0">
                <a:latin typeface="Tahoma" panose="020B0604030504040204" pitchFamily="34" charset="0"/>
                <a:ea typeface="Tahoma" panose="020B0604030504040204" pitchFamily="34" charset="0"/>
                <a:cs typeface="Tahoma" panose="020B0604030504040204" pitchFamily="34" charset="0"/>
              </a:rPr>
              <a:t>Presentazione delle proposte</a:t>
            </a:r>
            <a:r>
              <a:rPr lang="it-IT" sz="2400" dirty="0">
                <a:latin typeface="Tahoma" panose="020B0604030504040204" pitchFamily="34" charset="0"/>
                <a:ea typeface="Tahoma" panose="020B0604030504040204" pitchFamily="34" charset="0"/>
                <a:cs typeface="Tahoma" panose="020B0604030504040204" pitchFamily="34" charset="0"/>
              </a:rPr>
              <a:t> </a:t>
            </a:r>
          </a:p>
          <a:p>
            <a:pPr algn="ctr"/>
            <a:r>
              <a:rPr lang="it-IT" sz="2400" dirty="0">
                <a:latin typeface="Tahoma" panose="020B0604030504040204" pitchFamily="34" charset="0"/>
                <a:ea typeface="Tahoma" panose="020B0604030504040204" pitchFamily="34" charset="0"/>
                <a:cs typeface="Tahoma" panose="020B0604030504040204" pitchFamily="34" charset="0"/>
              </a:rPr>
              <a:t>in </a:t>
            </a:r>
            <a:r>
              <a:rPr lang="it-IT" sz="2400" u="sng" dirty="0">
                <a:latin typeface="Tahoma" panose="020B0604030504040204" pitchFamily="34" charset="0"/>
                <a:ea typeface="Tahoma" panose="020B0604030504040204" pitchFamily="34" charset="0"/>
                <a:cs typeface="Tahoma" panose="020B0604030504040204" pitchFamily="34" charset="0"/>
              </a:rPr>
              <a:t>due fasi</a:t>
            </a:r>
            <a:endParaRPr lang="it-IT" sz="2400" dirty="0">
              <a:latin typeface="Tahoma" panose="020B0604030504040204" pitchFamily="34" charset="0"/>
              <a:ea typeface="Tahoma" panose="020B0604030504040204" pitchFamily="34" charset="0"/>
              <a:cs typeface="Tahoma" panose="020B0604030504040204" pitchFamily="34" charset="0"/>
            </a:endParaRPr>
          </a:p>
        </p:txBody>
      </p:sp>
      <p:sp>
        <p:nvSpPr>
          <p:cNvPr id="45"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err="1">
                <a:solidFill>
                  <a:srgbClr val="F28C00"/>
                </a:solidFill>
                <a:latin typeface="Tahoma"/>
                <a:ea typeface="Tahoma"/>
                <a:cs typeface="Tahoma"/>
                <a:sym typeface="Tahoma"/>
              </a:rPr>
              <a:t>Fasi</a:t>
            </a:r>
            <a:r>
              <a:rPr lang="en-US" sz="4000" dirty="0">
                <a:solidFill>
                  <a:srgbClr val="F28C00"/>
                </a:solidFill>
                <a:latin typeface="Tahoma"/>
                <a:ea typeface="Tahoma"/>
                <a:cs typeface="Tahoma"/>
                <a:sym typeface="Tahoma"/>
              </a:rPr>
              <a:t> e </a:t>
            </a:r>
            <a:r>
              <a:rPr lang="en-US" sz="4000" dirty="0" err="1">
                <a:solidFill>
                  <a:srgbClr val="F28C00"/>
                </a:solidFill>
                <a:latin typeface="Tahoma"/>
                <a:ea typeface="Tahoma"/>
                <a:cs typeface="Tahoma"/>
                <a:sym typeface="Tahoma"/>
              </a:rPr>
              <a:t>tempistiche</a:t>
            </a:r>
            <a:endParaRPr lang="en-US" sz="4000" dirty="0">
              <a:solidFill>
                <a:srgbClr val="F28C00"/>
              </a:solidFill>
              <a:latin typeface="Tahoma"/>
              <a:ea typeface="Tahoma"/>
              <a:cs typeface="Tahoma"/>
              <a:sym typeface="Tahoma"/>
            </a:endParaRPr>
          </a:p>
        </p:txBody>
      </p:sp>
      <p:sp>
        <p:nvSpPr>
          <p:cNvPr id="16" name="CasellaDiTesto 15"/>
          <p:cNvSpPr txBox="1"/>
          <p:nvPr/>
        </p:nvSpPr>
        <p:spPr>
          <a:xfrm>
            <a:off x="5332411" y="4695543"/>
            <a:ext cx="1289083" cy="461665"/>
          </a:xfrm>
          <a:prstGeom prst="rect">
            <a:avLst/>
          </a:prstGeom>
          <a:noFill/>
          <a:ln>
            <a:solidFill>
              <a:schemeClr val="tx1"/>
            </a:solidFill>
          </a:ln>
        </p:spPr>
        <p:txBody>
          <a:bodyPr wrap="square" rtlCol="0">
            <a:spAutoFit/>
          </a:bodyPr>
          <a:lstStyle/>
          <a:p>
            <a:pPr algn="ctr"/>
            <a:r>
              <a:rPr lang="it-IT" sz="2400" b="1" u="sng" dirty="0">
                <a:solidFill>
                  <a:schemeClr val="accent2"/>
                </a:solidFill>
                <a:latin typeface="Tahoma" panose="020B0604030504040204" pitchFamily="34" charset="0"/>
                <a:ea typeface="Tahoma" panose="020B0604030504040204" pitchFamily="34" charset="0"/>
                <a:cs typeface="Tahoma" panose="020B0604030504040204" pitchFamily="34" charset="0"/>
              </a:rPr>
              <a:t>FASE 1</a:t>
            </a:r>
            <a:endParaRPr lang="it-IT" sz="2000" u="sng" dirty="0">
              <a:solidFill>
                <a:schemeClr val="accent2"/>
              </a:solidFill>
              <a:latin typeface="Tahoma" panose="020B0604030504040204" pitchFamily="34" charset="0"/>
              <a:ea typeface="Tahoma" panose="020B0604030504040204" pitchFamily="34" charset="0"/>
              <a:cs typeface="Tahoma" panose="020B0604030504040204" pitchFamily="34" charset="0"/>
            </a:endParaRPr>
          </a:p>
        </p:txBody>
      </p:sp>
      <p:pic>
        <p:nvPicPr>
          <p:cNvPr id="1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asellaDiTesto 1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388027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out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18" grpId="0"/>
      <p:bldP spid="21" grpId="0"/>
      <p:bldP spid="22" grpId="0"/>
      <p:bldP spid="30" grpId="0" animBg="1"/>
      <p:bldP spid="39"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582734" y="287229"/>
            <a:ext cx="8727334" cy="60231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28C00"/>
              </a:buClr>
              <a:buSzPct val="25000"/>
              <a:buFont typeface="Tahoma"/>
              <a:buNone/>
            </a:pPr>
            <a:r>
              <a:rPr lang="en-US" sz="4000" b="0" i="0" u="none" strike="noStrike" cap="none" dirty="0">
                <a:solidFill>
                  <a:srgbClr val="F28C00"/>
                </a:solidFill>
                <a:latin typeface="Tahoma"/>
                <a:ea typeface="Tahoma"/>
                <a:cs typeface="Tahoma"/>
                <a:sym typeface="Tahoma"/>
              </a:rPr>
              <a:t> </a:t>
            </a:r>
            <a:r>
              <a:rPr lang="en-US" sz="4000" b="0" i="0" u="none" strike="noStrike" cap="none" dirty="0" err="1">
                <a:solidFill>
                  <a:srgbClr val="F28C00"/>
                </a:solidFill>
                <a:latin typeface="Tahoma"/>
                <a:ea typeface="Tahoma"/>
                <a:cs typeface="Tahoma"/>
                <a:sym typeface="Tahoma"/>
              </a:rPr>
              <a:t>Risorse</a:t>
            </a:r>
            <a:endParaRPr lang="en-US" sz="4000" b="0" i="0" u="none" strike="noStrike" cap="none" dirty="0">
              <a:solidFill>
                <a:srgbClr val="F28C00"/>
              </a:solidFill>
              <a:latin typeface="Tahoma"/>
              <a:ea typeface="Tahoma"/>
              <a:cs typeface="Tahoma"/>
              <a:sym typeface="Tahoma"/>
            </a:endParaRPr>
          </a:p>
        </p:txBody>
      </p:sp>
      <p:sp>
        <p:nvSpPr>
          <p:cNvPr id="94" name="Shape 94"/>
          <p:cNvSpPr txBox="1"/>
          <p:nvPr/>
        </p:nvSpPr>
        <p:spPr>
          <a:xfrm>
            <a:off x="2473761" y="1543951"/>
            <a:ext cx="7269614" cy="328720"/>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ahoma"/>
              <a:buNone/>
            </a:pPr>
            <a:r>
              <a:rPr lang="en-US" sz="2000" b="1" dirty="0">
                <a:solidFill>
                  <a:srgbClr val="FF9933"/>
                </a:solidFill>
                <a:latin typeface="Tahoma" panose="020B0604030504040204" pitchFamily="34" charset="0"/>
                <a:ea typeface="Tahoma" panose="020B0604030504040204" pitchFamily="34" charset="0"/>
                <a:cs typeface="Tahoma" panose="020B0604030504040204" pitchFamily="34" charset="0"/>
                <a:sym typeface="Tahoma"/>
              </a:rPr>
              <a:t>Fondo per il Contrasto della Povertà </a:t>
            </a:r>
            <a:r>
              <a:rPr lang="en-US" sz="2000" b="1" dirty="0" err="1">
                <a:solidFill>
                  <a:srgbClr val="FF9933"/>
                </a:solidFill>
                <a:latin typeface="Tahoma" panose="020B0604030504040204" pitchFamily="34" charset="0"/>
                <a:ea typeface="Tahoma" panose="020B0604030504040204" pitchFamily="34" charset="0"/>
                <a:cs typeface="Tahoma" panose="020B0604030504040204" pitchFamily="34" charset="0"/>
                <a:sym typeface="Tahoma"/>
              </a:rPr>
              <a:t>Educativa</a:t>
            </a:r>
            <a:r>
              <a:rPr lang="en-US" sz="2000" b="1" dirty="0">
                <a:solidFill>
                  <a:srgbClr val="FF9933"/>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b="1" dirty="0" err="1">
                <a:solidFill>
                  <a:srgbClr val="FF9933"/>
                </a:solidFill>
                <a:latin typeface="Tahoma" panose="020B0604030504040204" pitchFamily="34" charset="0"/>
                <a:ea typeface="Tahoma" panose="020B0604030504040204" pitchFamily="34" charset="0"/>
                <a:cs typeface="Tahoma" panose="020B0604030504040204" pitchFamily="34" charset="0"/>
                <a:sym typeface="Tahoma"/>
              </a:rPr>
              <a:t>Minorile</a:t>
            </a:r>
            <a:endParaRPr sz="1800" b="1" i="0" u="none" dirty="0">
              <a:solidFill>
                <a:srgbClr val="F28C00"/>
              </a:solidFill>
              <a:latin typeface="Tahoma"/>
              <a:ea typeface="Tahoma"/>
              <a:cs typeface="Tahoma"/>
              <a:sym typeface="Tahoma"/>
            </a:endParaRPr>
          </a:p>
        </p:txBody>
      </p:sp>
      <p:sp>
        <p:nvSpPr>
          <p:cNvPr id="95" name="Shape 95"/>
          <p:cNvSpPr txBox="1"/>
          <p:nvPr/>
        </p:nvSpPr>
        <p:spPr>
          <a:xfrm>
            <a:off x="339365" y="2526135"/>
            <a:ext cx="11538407" cy="1995181"/>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dirty="0">
                <a:solidFill>
                  <a:schemeClr val="dk1"/>
                </a:solidFill>
                <a:latin typeface="Tahoma"/>
                <a:ea typeface="Tahoma"/>
                <a:cs typeface="Tahoma"/>
                <a:sym typeface="Calibri"/>
              </a:rPr>
              <a:t>B</a:t>
            </a:r>
            <a:r>
              <a:rPr lang="en-US" sz="2800" b="1" dirty="0">
                <a:solidFill>
                  <a:schemeClr val="dk1"/>
                </a:solidFill>
                <a:latin typeface="Tahoma"/>
                <a:ea typeface="Tahoma"/>
                <a:cs typeface="Tahoma"/>
                <a:sym typeface="Tahoma"/>
              </a:rPr>
              <a:t>ando </a:t>
            </a:r>
            <a:r>
              <a:rPr lang="it-IT" sz="2800" b="1" dirty="0">
                <a:solidFill>
                  <a:schemeClr val="dk1"/>
                </a:solidFill>
                <a:latin typeface="Tahoma"/>
                <a:ea typeface="Tahoma"/>
                <a:cs typeface="Tahoma"/>
                <a:sym typeface="Tahoma"/>
              </a:rPr>
              <a:t>«Un passo avanti»</a:t>
            </a:r>
            <a:endParaRPr sz="2800" b="1" i="0" u="none" dirty="0">
              <a:solidFill>
                <a:schemeClr val="dk1"/>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ct val="100000"/>
              <a:buFont typeface="Arial"/>
              <a:buChar char="•"/>
            </a:pPr>
            <a:r>
              <a:rPr lang="en-US" sz="2800" b="0" i="0" u="none" dirty="0">
                <a:solidFill>
                  <a:schemeClr val="dk1"/>
                </a:solidFill>
                <a:latin typeface="Tahoma"/>
                <a:ea typeface="Tahoma"/>
                <a:cs typeface="Tahoma"/>
                <a:sym typeface="Tahoma"/>
              </a:rPr>
              <a:t> Fascia di </a:t>
            </a:r>
            <a:r>
              <a:rPr lang="en-US" sz="2800" b="0" i="0" u="none" dirty="0" err="1">
                <a:solidFill>
                  <a:schemeClr val="dk1"/>
                </a:solidFill>
                <a:latin typeface="Tahoma"/>
                <a:ea typeface="Tahoma"/>
                <a:cs typeface="Tahoma"/>
                <a:sym typeface="Tahoma"/>
              </a:rPr>
              <a:t>età</a:t>
            </a:r>
            <a:r>
              <a:rPr lang="en-US" sz="2800" b="0" i="0" u="none" dirty="0">
                <a:solidFill>
                  <a:schemeClr val="dk1"/>
                </a:solidFill>
                <a:latin typeface="Tahoma"/>
                <a:ea typeface="Tahoma"/>
                <a:cs typeface="Tahoma"/>
                <a:sym typeface="Tahoma"/>
              </a:rPr>
              <a:t> 0-17 anni</a:t>
            </a:r>
          </a:p>
          <a:p>
            <a:pPr marL="0" marR="0" lvl="0" indent="0" algn="ctr" rtl="0">
              <a:lnSpc>
                <a:spcPct val="100000"/>
              </a:lnSpc>
              <a:spcBef>
                <a:spcPts val="0"/>
              </a:spcBef>
              <a:spcAft>
                <a:spcPts val="0"/>
              </a:spcAft>
              <a:buClr>
                <a:schemeClr val="dk1"/>
              </a:buClr>
              <a:buSzPct val="100000"/>
              <a:buFont typeface="Arial"/>
              <a:buChar char="•"/>
            </a:pPr>
            <a:r>
              <a:rPr lang="en-US" sz="2800" b="0" i="0" u="none" dirty="0">
                <a:solidFill>
                  <a:schemeClr val="dk1"/>
                </a:solidFill>
                <a:latin typeface="Tahoma"/>
                <a:ea typeface="Tahoma"/>
                <a:cs typeface="Tahoma"/>
                <a:sym typeface="Tahoma"/>
              </a:rPr>
              <a:t> </a:t>
            </a:r>
            <a:r>
              <a:rPr lang="en-US" sz="2800" b="0" i="0" u="none" dirty="0" err="1">
                <a:solidFill>
                  <a:schemeClr val="dk1"/>
                </a:solidFill>
                <a:latin typeface="Tahoma"/>
                <a:ea typeface="Tahoma"/>
                <a:cs typeface="Tahoma"/>
                <a:sym typeface="Tahoma"/>
              </a:rPr>
              <a:t>Dotazione</a:t>
            </a:r>
            <a:r>
              <a:rPr lang="en-US" sz="2800" b="0" i="0" u="none" dirty="0">
                <a:solidFill>
                  <a:schemeClr val="dk1"/>
                </a:solidFill>
                <a:latin typeface="Tahoma"/>
                <a:ea typeface="Tahoma"/>
                <a:cs typeface="Tahoma"/>
                <a:sym typeface="Tahoma"/>
              </a:rPr>
              <a:t> </a:t>
            </a:r>
            <a:r>
              <a:rPr lang="en-US" sz="2800" b="0" i="0" u="none" dirty="0" err="1">
                <a:solidFill>
                  <a:schemeClr val="dk1"/>
                </a:solidFill>
                <a:latin typeface="Tahoma"/>
                <a:ea typeface="Tahoma"/>
                <a:cs typeface="Tahoma"/>
                <a:sym typeface="Tahoma"/>
              </a:rPr>
              <a:t>finanziaria</a:t>
            </a:r>
            <a:r>
              <a:rPr lang="en-US" sz="2800" b="0" i="0" u="none" dirty="0">
                <a:solidFill>
                  <a:schemeClr val="dk1"/>
                </a:solidFill>
                <a:latin typeface="Tahoma"/>
                <a:ea typeface="Tahoma"/>
                <a:cs typeface="Tahoma"/>
                <a:sym typeface="Tahoma"/>
              </a:rPr>
              <a:t> 2018: </a:t>
            </a:r>
            <a:r>
              <a:rPr lang="en-US" sz="2800" b="1" i="0" u="none" dirty="0">
                <a:solidFill>
                  <a:srgbClr val="F28C00"/>
                </a:solidFill>
                <a:latin typeface="Tahoma"/>
                <a:ea typeface="Tahoma"/>
                <a:cs typeface="Tahoma"/>
                <a:sym typeface="Tahoma"/>
              </a:rPr>
              <a:t>70 milioni di euro</a:t>
            </a:r>
          </a:p>
        </p:txBody>
      </p:sp>
      <p:pic>
        <p:nvPicPr>
          <p:cNvPr id="8"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0" name="Freccia in giù 9"/>
          <p:cNvSpPr/>
          <p:nvPr/>
        </p:nvSpPr>
        <p:spPr>
          <a:xfrm>
            <a:off x="5877704" y="2047896"/>
            <a:ext cx="461727" cy="783425"/>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1037106" y="1385181"/>
            <a:ext cx="4185343" cy="2989810"/>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endParaRPr sz="2400" b="1" i="0" u="none" dirty="0">
              <a:solidFill>
                <a:srgbClr val="F28C00"/>
              </a:solidFill>
              <a:latin typeface="Tahoma"/>
              <a:ea typeface="Tahoma"/>
              <a:cs typeface="Tahoma"/>
              <a:sym typeface="Tahoma"/>
            </a:endParaRPr>
          </a:p>
          <a:p>
            <a:pPr algn="ctr">
              <a:buClr>
                <a:schemeClr val="dk1"/>
              </a:buClr>
              <a:buSzPct val="25000"/>
            </a:pPr>
            <a:r>
              <a:rPr lang="en-US" sz="2400" b="1" dirty="0" err="1">
                <a:solidFill>
                  <a:srgbClr val="F28C00"/>
                </a:solidFill>
                <a:latin typeface="Tahoma"/>
                <a:ea typeface="Tahoma"/>
                <a:cs typeface="Tahoma"/>
                <a:sym typeface="Tahoma"/>
              </a:rPr>
              <a:t>Graduatoria</a:t>
            </a:r>
            <a:r>
              <a:rPr lang="en-US" sz="2400" b="1" dirty="0">
                <a:solidFill>
                  <a:srgbClr val="F28C00"/>
                </a:solidFill>
                <a:latin typeface="Tahoma"/>
                <a:ea typeface="Tahoma"/>
                <a:cs typeface="Tahoma"/>
                <a:sym typeface="Tahoma"/>
              </a:rPr>
              <a:t> A</a:t>
            </a:r>
          </a:p>
          <a:p>
            <a:pPr marL="0" marR="0" lvl="0" indent="0" algn="just" rtl="0">
              <a:lnSpc>
                <a:spcPct val="100000"/>
              </a:lnSpc>
              <a:spcBef>
                <a:spcPts val="0"/>
              </a:spcBef>
              <a:spcAft>
                <a:spcPts val="0"/>
              </a:spcAft>
              <a:buClr>
                <a:schemeClr val="dk1"/>
              </a:buClr>
              <a:buSzPct val="25000"/>
              <a:buFont typeface="Tahoma"/>
              <a:buNone/>
            </a:pPr>
            <a:endParaRPr lang="en-US" sz="800" b="0" i="0" u="none" dirty="0">
              <a:solidFill>
                <a:schemeClr val="dk1"/>
              </a:solidFill>
              <a:latin typeface="Tahoma"/>
              <a:ea typeface="Tahoma"/>
              <a:cs typeface="Tahoma"/>
              <a:sym typeface="Tahoma"/>
            </a:endParaRPr>
          </a:p>
          <a:p>
            <a:pPr marL="342900" marR="0" lvl="0" indent="-342900" algn="just" rtl="0">
              <a:lnSpc>
                <a:spcPct val="100000"/>
              </a:lnSpc>
              <a:spcBef>
                <a:spcPts val="0"/>
              </a:spcBef>
              <a:spcAft>
                <a:spcPts val="0"/>
              </a:spcAft>
              <a:buClr>
                <a:schemeClr val="dk1"/>
              </a:buClr>
              <a:buSzPct val="100000"/>
              <a:buFont typeface="Arial" panose="020B0604020202020204" pitchFamily="34" charset="0"/>
              <a:buChar char="•"/>
            </a:pPr>
            <a:r>
              <a:rPr lang="en-US" sz="2000" dirty="0" err="1">
                <a:solidFill>
                  <a:schemeClr val="dk1"/>
                </a:solidFill>
                <a:latin typeface="Tahoma"/>
                <a:ea typeface="Tahoma"/>
                <a:cs typeface="Tahoma"/>
                <a:sym typeface="Tahoma"/>
              </a:rPr>
              <a:t>Dotazione</a:t>
            </a:r>
            <a:r>
              <a:rPr lang="en-US" sz="2000" dirty="0">
                <a:solidFill>
                  <a:schemeClr val="dk1"/>
                </a:solidFill>
                <a:latin typeface="Tahoma"/>
                <a:ea typeface="Tahoma"/>
                <a:cs typeface="Tahoma"/>
                <a:sym typeface="Tahoma"/>
              </a:rPr>
              <a:t> </a:t>
            </a:r>
            <a:r>
              <a:rPr lang="en-US" sz="2000" dirty="0" err="1">
                <a:solidFill>
                  <a:schemeClr val="dk1"/>
                </a:solidFill>
                <a:latin typeface="Tahoma"/>
                <a:ea typeface="Tahoma"/>
                <a:cs typeface="Tahoma"/>
                <a:sym typeface="Tahoma"/>
              </a:rPr>
              <a:t>pari</a:t>
            </a:r>
            <a:r>
              <a:rPr lang="en-US" sz="2000" dirty="0">
                <a:solidFill>
                  <a:schemeClr val="dk1"/>
                </a:solidFill>
                <a:latin typeface="Tahoma"/>
                <a:ea typeface="Tahoma"/>
                <a:cs typeface="Tahoma"/>
                <a:sym typeface="Tahoma"/>
              </a:rPr>
              <a:t> al 50% del </a:t>
            </a:r>
            <a:r>
              <a:rPr lang="en-US" sz="2000" dirty="0" err="1">
                <a:solidFill>
                  <a:schemeClr val="dk1"/>
                </a:solidFill>
                <a:latin typeface="Tahoma"/>
                <a:ea typeface="Tahoma"/>
                <a:cs typeface="Tahoma"/>
                <a:sym typeface="Tahoma"/>
              </a:rPr>
              <a:t>totale</a:t>
            </a:r>
            <a:endParaRPr lang="en-US" sz="2000" dirty="0">
              <a:solidFill>
                <a:schemeClr val="dk1"/>
              </a:solidFill>
              <a:latin typeface="Tahoma"/>
              <a:ea typeface="Tahoma"/>
              <a:cs typeface="Tahoma"/>
              <a:sym typeface="Tahoma"/>
            </a:endParaRPr>
          </a:p>
          <a:p>
            <a:pPr marL="342900" marR="0" lvl="0" indent="-342900" algn="just" rtl="0">
              <a:lnSpc>
                <a:spcPct val="100000"/>
              </a:lnSpc>
              <a:spcBef>
                <a:spcPts val="0"/>
              </a:spcBef>
              <a:spcAft>
                <a:spcPts val="0"/>
              </a:spcAft>
              <a:buClr>
                <a:schemeClr val="dk1"/>
              </a:buClr>
              <a:buSzPct val="100000"/>
              <a:buFont typeface="Arial" panose="020B0604020202020204" pitchFamily="34" charset="0"/>
              <a:buChar char="•"/>
            </a:pPr>
            <a:r>
              <a:rPr lang="en-US" sz="2000" dirty="0" err="1">
                <a:solidFill>
                  <a:schemeClr val="dk1"/>
                </a:solidFill>
                <a:latin typeface="Tahoma"/>
                <a:ea typeface="Tahoma"/>
                <a:cs typeface="Tahoma"/>
                <a:sym typeface="Tahoma"/>
              </a:rPr>
              <a:t>Localizzazione</a:t>
            </a:r>
            <a:r>
              <a:rPr lang="en-US" sz="2000" dirty="0">
                <a:solidFill>
                  <a:schemeClr val="dk1"/>
                </a:solidFill>
                <a:latin typeface="Tahoma"/>
                <a:ea typeface="Tahoma"/>
                <a:cs typeface="Tahoma"/>
                <a:sym typeface="Tahoma"/>
              </a:rPr>
              <a:t> </a:t>
            </a:r>
            <a:r>
              <a:rPr lang="en-US" sz="2000" dirty="0" err="1">
                <a:solidFill>
                  <a:schemeClr val="dk1"/>
                </a:solidFill>
                <a:latin typeface="Tahoma"/>
                <a:ea typeface="Tahoma"/>
                <a:cs typeface="Tahoma"/>
                <a:sym typeface="Tahoma"/>
              </a:rPr>
              <a:t>interventi</a:t>
            </a:r>
            <a:r>
              <a:rPr lang="en-US" sz="2000" dirty="0">
                <a:solidFill>
                  <a:schemeClr val="dk1"/>
                </a:solidFill>
                <a:latin typeface="Tahoma"/>
                <a:ea typeface="Tahoma"/>
                <a:cs typeface="Tahoma"/>
                <a:sym typeface="Tahoma"/>
              </a:rPr>
              <a:t> in una sola </a:t>
            </a:r>
            <a:r>
              <a:rPr lang="en-US" sz="2000" dirty="0" err="1">
                <a:solidFill>
                  <a:schemeClr val="dk1"/>
                </a:solidFill>
                <a:latin typeface="Tahoma"/>
                <a:ea typeface="Tahoma"/>
                <a:cs typeface="Tahoma"/>
                <a:sym typeface="Tahoma"/>
              </a:rPr>
              <a:t>regione</a:t>
            </a:r>
            <a:endParaRPr lang="en-US" sz="2000" dirty="0">
              <a:solidFill>
                <a:schemeClr val="dk1"/>
              </a:solidFill>
              <a:latin typeface="Tahoma"/>
              <a:ea typeface="Tahoma"/>
              <a:cs typeface="Tahoma"/>
              <a:sym typeface="Tahoma"/>
            </a:endParaRPr>
          </a:p>
          <a:p>
            <a:pPr marL="342900" lvl="0" indent="-342900" algn="just">
              <a:buClr>
                <a:schemeClr val="dk1"/>
              </a:buClr>
              <a:buSzPct val="100000"/>
              <a:buFont typeface="Arial" panose="020B0604020202020204" pitchFamily="34" charset="0"/>
              <a:buChar char="•"/>
            </a:pPr>
            <a:r>
              <a:rPr lang="en-US" sz="2000" b="0" i="0" u="none" dirty="0" err="1">
                <a:solidFill>
                  <a:schemeClr val="dk1"/>
                </a:solidFill>
                <a:latin typeface="Tahoma"/>
                <a:ea typeface="Tahoma"/>
                <a:cs typeface="Tahoma"/>
                <a:sym typeface="Tahoma"/>
              </a:rPr>
              <a:t>Contributo</a:t>
            </a:r>
            <a:r>
              <a:rPr lang="en-US" sz="2000" b="0" i="0" u="none" dirty="0">
                <a:solidFill>
                  <a:schemeClr val="dk1"/>
                </a:solidFill>
                <a:latin typeface="Tahoma"/>
                <a:ea typeface="Tahoma"/>
                <a:cs typeface="Tahoma"/>
                <a:sym typeface="Tahoma"/>
              </a:rPr>
              <a:t> </a:t>
            </a:r>
            <a:r>
              <a:rPr lang="en-US" sz="2000" b="0" i="0" u="none" dirty="0" err="1">
                <a:solidFill>
                  <a:schemeClr val="dk1"/>
                </a:solidFill>
                <a:latin typeface="Tahoma"/>
                <a:ea typeface="Tahoma"/>
                <a:cs typeface="Tahoma"/>
                <a:sym typeface="Tahoma"/>
              </a:rPr>
              <a:t>richiesto</a:t>
            </a:r>
            <a:r>
              <a:rPr lang="en-US" sz="2000" b="0" i="0" u="none" dirty="0">
                <a:solidFill>
                  <a:schemeClr val="dk1"/>
                </a:solidFill>
                <a:latin typeface="Tahoma"/>
                <a:ea typeface="Tahoma"/>
                <a:cs typeface="Tahoma"/>
                <a:sym typeface="Tahoma"/>
              </a:rPr>
              <a:t> </a:t>
            </a:r>
            <a:r>
              <a:rPr lang="en-US" sz="2000" b="1" dirty="0" err="1">
                <a:solidFill>
                  <a:schemeClr val="dk1"/>
                </a:solidFill>
                <a:latin typeface="Tahoma"/>
                <a:ea typeface="Tahoma"/>
                <a:cs typeface="Tahoma"/>
                <a:sym typeface="Tahoma"/>
              </a:rPr>
              <a:t>tra</a:t>
            </a:r>
            <a:r>
              <a:rPr lang="en-US" sz="2000" b="1" dirty="0">
                <a:solidFill>
                  <a:schemeClr val="dk1"/>
                </a:solidFill>
                <a:latin typeface="Tahoma"/>
                <a:ea typeface="Tahoma"/>
                <a:cs typeface="Tahoma"/>
                <a:sym typeface="Tahoma"/>
              </a:rPr>
              <a:t> 250 </a:t>
            </a:r>
            <a:r>
              <a:rPr lang="en-US" sz="2000" b="1" dirty="0" err="1">
                <a:solidFill>
                  <a:schemeClr val="dk1"/>
                </a:solidFill>
                <a:latin typeface="Tahoma"/>
                <a:ea typeface="Tahoma"/>
                <a:cs typeface="Tahoma"/>
                <a:sym typeface="Tahoma"/>
              </a:rPr>
              <a:t>mila</a:t>
            </a:r>
            <a:r>
              <a:rPr lang="en-US" sz="2000" b="1" dirty="0">
                <a:solidFill>
                  <a:schemeClr val="dk1"/>
                </a:solidFill>
                <a:latin typeface="Tahoma"/>
                <a:ea typeface="Tahoma"/>
                <a:cs typeface="Tahoma"/>
                <a:sym typeface="Tahoma"/>
              </a:rPr>
              <a:t> e 1 </a:t>
            </a:r>
            <a:r>
              <a:rPr lang="en-US" sz="2000" b="1" dirty="0" err="1">
                <a:solidFill>
                  <a:schemeClr val="dk1"/>
                </a:solidFill>
                <a:latin typeface="Tahoma"/>
                <a:ea typeface="Tahoma"/>
                <a:cs typeface="Tahoma"/>
                <a:sym typeface="Tahoma"/>
              </a:rPr>
              <a:t>milione</a:t>
            </a:r>
            <a:r>
              <a:rPr lang="en-US" sz="2000" b="1" dirty="0">
                <a:solidFill>
                  <a:schemeClr val="dk1"/>
                </a:solidFill>
                <a:latin typeface="Tahoma"/>
                <a:ea typeface="Tahoma"/>
                <a:cs typeface="Tahoma"/>
                <a:sym typeface="Tahoma"/>
              </a:rPr>
              <a:t> </a:t>
            </a:r>
            <a:r>
              <a:rPr lang="en-US" sz="2000" dirty="0">
                <a:solidFill>
                  <a:schemeClr val="dk1"/>
                </a:solidFill>
                <a:latin typeface="Tahoma"/>
                <a:ea typeface="Tahoma"/>
                <a:cs typeface="Tahoma"/>
                <a:sym typeface="Tahoma"/>
              </a:rPr>
              <a:t>di euro.</a:t>
            </a:r>
            <a:endParaRPr lang="en-US" sz="2000" dirty="0">
              <a:solidFill>
                <a:schemeClr val="dk1"/>
              </a:solidFill>
              <a:latin typeface="Tahoma"/>
              <a:ea typeface="Tahoma"/>
              <a:cs typeface="Tahoma"/>
            </a:endParaRPr>
          </a:p>
          <a:p>
            <a:pPr marL="342900" indent="-342900" algn="just">
              <a:buClr>
                <a:schemeClr val="dk1"/>
              </a:buClr>
              <a:buSzPct val="100000"/>
              <a:buFont typeface="Arial" panose="020B0604020202020204" pitchFamily="34" charset="0"/>
              <a:buChar char="•"/>
            </a:pPr>
            <a:endParaRPr lang="en-US" sz="2000" dirty="0">
              <a:solidFill>
                <a:schemeClr val="dk1"/>
              </a:solidFill>
              <a:latin typeface="Tahoma"/>
              <a:ea typeface="Tahoma"/>
              <a:cs typeface="Tahoma"/>
            </a:endParaRPr>
          </a:p>
        </p:txBody>
      </p:sp>
      <p:sp>
        <p:nvSpPr>
          <p:cNvPr id="10" name="Shape 104"/>
          <p:cNvSpPr txBox="1"/>
          <p:nvPr/>
        </p:nvSpPr>
        <p:spPr>
          <a:xfrm>
            <a:off x="6881567" y="1385181"/>
            <a:ext cx="4232046" cy="2991805"/>
          </a:xfrm>
          <a:prstGeom prst="rect">
            <a:avLst/>
          </a:prstGeom>
          <a:solidFill>
            <a:schemeClr val="lt1"/>
          </a:solidFill>
          <a:ln w="12700"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Calibri"/>
              <a:buNone/>
            </a:pPr>
            <a:endParaRPr sz="2400" b="1" i="0" u="none" dirty="0">
              <a:solidFill>
                <a:srgbClr val="F28C00"/>
              </a:solidFill>
              <a:latin typeface="Tahoma"/>
              <a:ea typeface="Tahoma"/>
              <a:cs typeface="Tahoma"/>
              <a:sym typeface="Tahoma"/>
            </a:endParaRPr>
          </a:p>
          <a:p>
            <a:pPr algn="ctr">
              <a:buClr>
                <a:schemeClr val="dk1"/>
              </a:buClr>
              <a:buSzPct val="25000"/>
            </a:pPr>
            <a:r>
              <a:rPr lang="en-US" sz="2400" b="1" dirty="0" err="1">
                <a:solidFill>
                  <a:srgbClr val="F28C00"/>
                </a:solidFill>
                <a:latin typeface="Tahoma"/>
                <a:ea typeface="Tahoma"/>
                <a:cs typeface="Tahoma"/>
                <a:sym typeface="Tahoma"/>
              </a:rPr>
              <a:t>Graduatoria</a:t>
            </a:r>
            <a:r>
              <a:rPr lang="en-US" sz="2400" b="1" dirty="0">
                <a:solidFill>
                  <a:srgbClr val="F28C00"/>
                </a:solidFill>
                <a:latin typeface="Tahoma"/>
                <a:ea typeface="Tahoma"/>
                <a:cs typeface="Tahoma"/>
                <a:sym typeface="Tahoma"/>
              </a:rPr>
              <a:t> B</a:t>
            </a:r>
          </a:p>
          <a:p>
            <a:pPr marL="0" marR="0" lvl="0" indent="0" algn="just" rtl="0">
              <a:lnSpc>
                <a:spcPct val="100000"/>
              </a:lnSpc>
              <a:spcBef>
                <a:spcPts val="0"/>
              </a:spcBef>
              <a:spcAft>
                <a:spcPts val="0"/>
              </a:spcAft>
              <a:buClr>
                <a:schemeClr val="dk1"/>
              </a:buClr>
              <a:buSzPct val="25000"/>
              <a:buFont typeface="Tahoma"/>
              <a:buNone/>
            </a:pPr>
            <a:endParaRPr lang="en-US" sz="800" b="0" i="0" u="none" dirty="0">
              <a:solidFill>
                <a:schemeClr val="dk1"/>
              </a:solidFill>
              <a:latin typeface="Tahoma"/>
              <a:ea typeface="Tahoma"/>
              <a:cs typeface="Tahoma"/>
              <a:sym typeface="Tahoma"/>
            </a:endParaRPr>
          </a:p>
          <a:p>
            <a:pPr marL="342900" marR="0" lvl="0" indent="-342900" algn="just" rtl="0">
              <a:lnSpc>
                <a:spcPct val="100000"/>
              </a:lnSpc>
              <a:spcBef>
                <a:spcPts val="0"/>
              </a:spcBef>
              <a:spcAft>
                <a:spcPts val="0"/>
              </a:spcAft>
              <a:buClr>
                <a:schemeClr val="dk1"/>
              </a:buClr>
              <a:buSzPct val="100000"/>
              <a:buFont typeface="Arial" panose="020B0604020202020204" pitchFamily="34" charset="0"/>
              <a:buChar char="•"/>
            </a:pPr>
            <a:r>
              <a:rPr lang="en-US" sz="2000" dirty="0" err="1">
                <a:solidFill>
                  <a:schemeClr val="dk1"/>
                </a:solidFill>
                <a:latin typeface="Tahoma"/>
                <a:ea typeface="Tahoma"/>
                <a:cs typeface="Tahoma"/>
                <a:sym typeface="Tahoma"/>
              </a:rPr>
              <a:t>Dotazione</a:t>
            </a:r>
            <a:r>
              <a:rPr lang="en-US" sz="2000" dirty="0">
                <a:solidFill>
                  <a:schemeClr val="dk1"/>
                </a:solidFill>
                <a:latin typeface="Tahoma"/>
                <a:ea typeface="Tahoma"/>
                <a:cs typeface="Tahoma"/>
                <a:sym typeface="Tahoma"/>
              </a:rPr>
              <a:t> </a:t>
            </a:r>
            <a:r>
              <a:rPr lang="en-US" sz="2000" dirty="0" err="1">
                <a:solidFill>
                  <a:schemeClr val="dk1"/>
                </a:solidFill>
                <a:latin typeface="Tahoma"/>
                <a:ea typeface="Tahoma"/>
                <a:cs typeface="Tahoma"/>
                <a:sym typeface="Tahoma"/>
              </a:rPr>
              <a:t>pari</a:t>
            </a:r>
            <a:r>
              <a:rPr lang="en-US" sz="2000" dirty="0">
                <a:solidFill>
                  <a:schemeClr val="dk1"/>
                </a:solidFill>
                <a:latin typeface="Tahoma"/>
                <a:ea typeface="Tahoma"/>
                <a:cs typeface="Tahoma"/>
                <a:sym typeface="Tahoma"/>
              </a:rPr>
              <a:t> al 50% del </a:t>
            </a:r>
            <a:r>
              <a:rPr lang="en-US" sz="2000" dirty="0" err="1">
                <a:solidFill>
                  <a:schemeClr val="dk1"/>
                </a:solidFill>
                <a:latin typeface="Tahoma"/>
                <a:ea typeface="Tahoma"/>
                <a:cs typeface="Tahoma"/>
                <a:sym typeface="Tahoma"/>
              </a:rPr>
              <a:t>totale</a:t>
            </a:r>
            <a:endParaRPr lang="en-US" sz="2000" dirty="0">
              <a:solidFill>
                <a:schemeClr val="dk1"/>
              </a:solidFill>
              <a:latin typeface="Tahoma"/>
              <a:ea typeface="Tahoma"/>
              <a:cs typeface="Tahoma"/>
              <a:sym typeface="Tahoma"/>
            </a:endParaRPr>
          </a:p>
          <a:p>
            <a:pPr marL="342900" marR="0" lvl="0" indent="-342900" algn="just" rtl="0">
              <a:lnSpc>
                <a:spcPct val="100000"/>
              </a:lnSpc>
              <a:spcBef>
                <a:spcPts val="0"/>
              </a:spcBef>
              <a:spcAft>
                <a:spcPts val="0"/>
              </a:spcAft>
              <a:buClr>
                <a:schemeClr val="dk1"/>
              </a:buClr>
              <a:buSzPct val="100000"/>
              <a:buFont typeface="Arial" panose="020B0604020202020204" pitchFamily="34" charset="0"/>
              <a:buChar char="•"/>
            </a:pPr>
            <a:r>
              <a:rPr lang="en-US" sz="2000" dirty="0" err="1">
                <a:solidFill>
                  <a:schemeClr val="dk1"/>
                </a:solidFill>
                <a:latin typeface="Tahoma"/>
                <a:ea typeface="Tahoma"/>
                <a:cs typeface="Tahoma"/>
                <a:sym typeface="Tahoma"/>
              </a:rPr>
              <a:t>Localizzazione</a:t>
            </a:r>
            <a:r>
              <a:rPr lang="en-US" sz="2000" dirty="0">
                <a:solidFill>
                  <a:schemeClr val="dk1"/>
                </a:solidFill>
                <a:latin typeface="Tahoma"/>
                <a:ea typeface="Tahoma"/>
                <a:cs typeface="Tahoma"/>
                <a:sym typeface="Tahoma"/>
              </a:rPr>
              <a:t> </a:t>
            </a:r>
            <a:r>
              <a:rPr lang="en-US" sz="2000" dirty="0" err="1">
                <a:solidFill>
                  <a:schemeClr val="dk1"/>
                </a:solidFill>
                <a:latin typeface="Tahoma"/>
                <a:ea typeface="Tahoma"/>
                <a:cs typeface="Tahoma"/>
                <a:sym typeface="Tahoma"/>
              </a:rPr>
              <a:t>interventi</a:t>
            </a:r>
            <a:r>
              <a:rPr lang="en-US" sz="2000" dirty="0">
                <a:solidFill>
                  <a:schemeClr val="dk1"/>
                </a:solidFill>
                <a:latin typeface="Tahoma"/>
                <a:ea typeface="Tahoma"/>
                <a:cs typeface="Tahoma"/>
                <a:sym typeface="Tahoma"/>
              </a:rPr>
              <a:t> in </a:t>
            </a:r>
            <a:r>
              <a:rPr lang="en-US" sz="2000" dirty="0" err="1">
                <a:solidFill>
                  <a:schemeClr val="dk1"/>
                </a:solidFill>
                <a:latin typeface="Tahoma"/>
                <a:ea typeface="Tahoma"/>
                <a:cs typeface="Tahoma"/>
                <a:sym typeface="Tahoma"/>
              </a:rPr>
              <a:t>una</a:t>
            </a:r>
            <a:r>
              <a:rPr lang="en-US" sz="2000" dirty="0">
                <a:solidFill>
                  <a:schemeClr val="dk1"/>
                </a:solidFill>
                <a:latin typeface="Tahoma"/>
                <a:ea typeface="Tahoma"/>
                <a:cs typeface="Tahoma"/>
                <a:sym typeface="Tahoma"/>
              </a:rPr>
              <a:t> o </a:t>
            </a:r>
            <a:r>
              <a:rPr lang="en-US" sz="2000" dirty="0" err="1">
                <a:solidFill>
                  <a:schemeClr val="dk1"/>
                </a:solidFill>
                <a:latin typeface="Tahoma"/>
                <a:ea typeface="Tahoma"/>
                <a:cs typeface="Tahoma"/>
                <a:sym typeface="Tahoma"/>
              </a:rPr>
              <a:t>più</a:t>
            </a:r>
            <a:r>
              <a:rPr lang="en-US" sz="2000" dirty="0">
                <a:solidFill>
                  <a:schemeClr val="dk1"/>
                </a:solidFill>
                <a:latin typeface="Tahoma"/>
                <a:ea typeface="Tahoma"/>
                <a:cs typeface="Tahoma"/>
                <a:sym typeface="Tahoma"/>
              </a:rPr>
              <a:t> </a:t>
            </a:r>
            <a:r>
              <a:rPr lang="en-US" sz="2000" dirty="0" err="1">
                <a:solidFill>
                  <a:schemeClr val="dk1"/>
                </a:solidFill>
                <a:latin typeface="Tahoma"/>
                <a:ea typeface="Tahoma"/>
                <a:cs typeface="Tahoma"/>
                <a:sym typeface="Tahoma"/>
              </a:rPr>
              <a:t>regioni</a:t>
            </a:r>
            <a:endParaRPr lang="en-US" sz="2000" dirty="0">
              <a:solidFill>
                <a:schemeClr val="dk1"/>
              </a:solidFill>
              <a:latin typeface="Tahoma"/>
              <a:ea typeface="Tahoma"/>
              <a:cs typeface="Tahoma"/>
              <a:sym typeface="Tahoma"/>
            </a:endParaRPr>
          </a:p>
          <a:p>
            <a:pPr marL="342900" marR="0" lvl="0" indent="-342900" algn="just" rtl="0">
              <a:lnSpc>
                <a:spcPct val="100000"/>
              </a:lnSpc>
              <a:spcBef>
                <a:spcPts val="0"/>
              </a:spcBef>
              <a:spcAft>
                <a:spcPts val="0"/>
              </a:spcAft>
              <a:buClr>
                <a:schemeClr val="dk1"/>
              </a:buClr>
              <a:buSzPct val="100000"/>
              <a:buFont typeface="Arial" panose="020B0604020202020204" pitchFamily="34" charset="0"/>
              <a:buChar char="•"/>
            </a:pPr>
            <a:r>
              <a:rPr lang="en-US" sz="2000" b="0" i="0" u="none" dirty="0" err="1">
                <a:solidFill>
                  <a:schemeClr val="dk1"/>
                </a:solidFill>
                <a:latin typeface="Tahoma"/>
                <a:ea typeface="Tahoma"/>
                <a:cs typeface="Tahoma"/>
                <a:sym typeface="Tahoma"/>
              </a:rPr>
              <a:t>Contributo</a:t>
            </a:r>
            <a:r>
              <a:rPr lang="en-US" sz="2000" b="0" i="0" u="none" dirty="0">
                <a:solidFill>
                  <a:schemeClr val="dk1"/>
                </a:solidFill>
                <a:latin typeface="Tahoma"/>
                <a:ea typeface="Tahoma"/>
                <a:cs typeface="Tahoma"/>
                <a:sym typeface="Tahoma"/>
              </a:rPr>
              <a:t> </a:t>
            </a:r>
            <a:r>
              <a:rPr lang="en-US" sz="2000" b="0" i="0" u="none" dirty="0" err="1">
                <a:solidFill>
                  <a:schemeClr val="dk1"/>
                </a:solidFill>
                <a:latin typeface="Tahoma"/>
                <a:ea typeface="Tahoma"/>
                <a:cs typeface="Tahoma"/>
                <a:sym typeface="Tahoma"/>
              </a:rPr>
              <a:t>richiesto</a:t>
            </a:r>
            <a:r>
              <a:rPr lang="en-US" sz="2000" b="0" i="0" u="none" dirty="0">
                <a:solidFill>
                  <a:schemeClr val="dk1"/>
                </a:solidFill>
                <a:latin typeface="Tahoma"/>
                <a:ea typeface="Tahoma"/>
                <a:cs typeface="Tahoma"/>
                <a:sym typeface="Tahoma"/>
              </a:rPr>
              <a:t> </a:t>
            </a:r>
            <a:r>
              <a:rPr lang="en-US" sz="2000" b="1" dirty="0" err="1">
                <a:solidFill>
                  <a:schemeClr val="dk1"/>
                </a:solidFill>
                <a:latin typeface="Tahoma"/>
                <a:ea typeface="Tahoma"/>
                <a:cs typeface="Tahoma"/>
                <a:sym typeface="Tahoma"/>
              </a:rPr>
              <a:t>tra</a:t>
            </a:r>
            <a:r>
              <a:rPr lang="en-US" sz="2000" b="1" dirty="0">
                <a:solidFill>
                  <a:schemeClr val="dk1"/>
                </a:solidFill>
                <a:latin typeface="Tahoma"/>
                <a:ea typeface="Tahoma"/>
                <a:cs typeface="Tahoma"/>
                <a:sym typeface="Tahoma"/>
              </a:rPr>
              <a:t> 1 e 3 </a:t>
            </a:r>
            <a:r>
              <a:rPr lang="en-US" sz="2000" b="1" dirty="0" err="1">
                <a:solidFill>
                  <a:schemeClr val="dk1"/>
                </a:solidFill>
                <a:latin typeface="Tahoma"/>
                <a:ea typeface="Tahoma"/>
                <a:cs typeface="Tahoma"/>
                <a:sym typeface="Tahoma"/>
              </a:rPr>
              <a:t>milioni</a:t>
            </a:r>
            <a:r>
              <a:rPr lang="en-US" sz="2000" b="1" dirty="0">
                <a:solidFill>
                  <a:schemeClr val="dk1"/>
                </a:solidFill>
                <a:latin typeface="Tahoma"/>
                <a:ea typeface="Tahoma"/>
                <a:cs typeface="Tahoma"/>
                <a:sym typeface="Tahoma"/>
              </a:rPr>
              <a:t> </a:t>
            </a:r>
            <a:r>
              <a:rPr lang="en-US" sz="2000" dirty="0">
                <a:solidFill>
                  <a:schemeClr val="dk1"/>
                </a:solidFill>
                <a:latin typeface="Tahoma"/>
                <a:ea typeface="Tahoma"/>
                <a:cs typeface="Tahoma"/>
                <a:sym typeface="Tahoma"/>
              </a:rPr>
              <a:t>di euro.</a:t>
            </a:r>
            <a:endParaRPr lang="en-US" sz="2000" b="0" i="0" u="none" dirty="0">
              <a:solidFill>
                <a:schemeClr val="dk1"/>
              </a:solidFill>
              <a:latin typeface="Tahoma"/>
              <a:ea typeface="Tahoma"/>
              <a:cs typeface="Tahoma"/>
              <a:sym typeface="Tahoma"/>
            </a:endParaRPr>
          </a:p>
          <a:p>
            <a:pPr marL="0" marR="0" lvl="0" indent="0" algn="just" rtl="0">
              <a:lnSpc>
                <a:spcPct val="100000"/>
              </a:lnSpc>
              <a:spcBef>
                <a:spcPts val="0"/>
              </a:spcBef>
              <a:spcAft>
                <a:spcPts val="0"/>
              </a:spcAft>
              <a:buClr>
                <a:schemeClr val="dk1"/>
              </a:buClr>
              <a:buSzPct val="25000"/>
              <a:buFont typeface="Tahoma"/>
              <a:buNone/>
            </a:pPr>
            <a:r>
              <a:rPr lang="en-US" sz="2400" b="0" i="0" u="none" dirty="0">
                <a:solidFill>
                  <a:srgbClr val="000000"/>
                </a:solidFill>
                <a:latin typeface="Tahoma"/>
                <a:ea typeface="Tahoma"/>
                <a:cs typeface="Tahoma"/>
                <a:sym typeface="Tahoma"/>
              </a:rPr>
              <a:t> </a:t>
            </a:r>
          </a:p>
        </p:txBody>
      </p:sp>
      <p:sp>
        <p:nvSpPr>
          <p:cNvPr id="11"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Graduatorie</a:t>
            </a:r>
            <a:endParaRPr lang="en-US" sz="4000" dirty="0">
              <a:solidFill>
                <a:srgbClr val="F28C00"/>
              </a:solidFill>
              <a:latin typeface="Tahoma"/>
              <a:ea typeface="Tahoma"/>
              <a:cs typeface="Tahoma"/>
              <a:sym typeface="Tahoma"/>
            </a:endParaRPr>
          </a:p>
        </p:txBody>
      </p:sp>
      <p:cxnSp>
        <p:nvCxnSpPr>
          <p:cNvPr id="12" name="Shape 110"/>
          <p:cNvCxnSpPr/>
          <p:nvPr/>
        </p:nvCxnSpPr>
        <p:spPr>
          <a:xfrm flipV="1">
            <a:off x="1077362" y="4711997"/>
            <a:ext cx="10049347" cy="6350"/>
          </a:xfrm>
          <a:prstGeom prst="straightConnector1">
            <a:avLst/>
          </a:prstGeom>
          <a:noFill/>
          <a:ln w="19050" cap="flat" cmpd="sng">
            <a:solidFill>
              <a:schemeClr val="accent2"/>
            </a:solidFill>
            <a:prstDash val="solid"/>
            <a:miter/>
            <a:headEnd type="none" w="med" len="med"/>
            <a:tailEnd type="none" w="med" len="med"/>
          </a:ln>
        </p:spPr>
      </p:cxnSp>
      <p:pic>
        <p:nvPicPr>
          <p:cNvPr id="1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asellaDiTesto 14"/>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cxnSp>
        <p:nvCxnSpPr>
          <p:cNvPr id="16"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774FA-84CA-42AB-9721-46E8B76C5DA9}"/>
              </a:ext>
            </a:extLst>
          </p:cNvPr>
          <p:cNvSpPr>
            <a:spLocks noGrp="1"/>
          </p:cNvSpPr>
          <p:nvPr>
            <p:ph type="title"/>
          </p:nvPr>
        </p:nvSpPr>
        <p:spPr>
          <a:xfrm>
            <a:off x="838200" y="365126"/>
            <a:ext cx="10515599" cy="540222"/>
          </a:xfrm>
        </p:spPr>
        <p:txBody>
          <a:bodyPr/>
          <a:lstStyle/>
          <a:p>
            <a:pPr algn="ctr">
              <a:buClr>
                <a:srgbClr val="F28C00"/>
              </a:buClr>
              <a:buSzPct val="25000"/>
            </a:pPr>
            <a:r>
              <a:rPr lang="en-US" sz="4000" dirty="0">
                <a:solidFill>
                  <a:srgbClr val="F28C00"/>
                </a:solidFill>
                <a:latin typeface="Tahoma"/>
                <a:ea typeface="Tahoma"/>
                <a:cs typeface="Tahoma"/>
              </a:rPr>
              <a:t>Plafond </a:t>
            </a:r>
            <a:r>
              <a:rPr lang="en-US" sz="4000" dirty="0" err="1">
                <a:solidFill>
                  <a:srgbClr val="F28C00"/>
                </a:solidFill>
                <a:latin typeface="Tahoma"/>
                <a:ea typeface="Tahoma"/>
                <a:cs typeface="Tahoma"/>
              </a:rPr>
              <a:t>regionali</a:t>
            </a:r>
            <a:r>
              <a:rPr lang="en-US" sz="4000" dirty="0">
                <a:solidFill>
                  <a:srgbClr val="F28C00"/>
                </a:solidFill>
                <a:latin typeface="Tahoma"/>
                <a:ea typeface="Tahoma"/>
                <a:cs typeface="Tahoma"/>
              </a:rPr>
              <a:t> (</a:t>
            </a:r>
            <a:r>
              <a:rPr lang="en-US" sz="4000" dirty="0" err="1">
                <a:solidFill>
                  <a:srgbClr val="F28C00"/>
                </a:solidFill>
                <a:latin typeface="Tahoma"/>
                <a:ea typeface="Tahoma"/>
                <a:cs typeface="Tahoma"/>
              </a:rPr>
              <a:t>Allegato</a:t>
            </a:r>
            <a:r>
              <a:rPr lang="en-US" sz="4000" dirty="0">
                <a:solidFill>
                  <a:srgbClr val="F28C00"/>
                </a:solidFill>
                <a:latin typeface="Tahoma"/>
                <a:ea typeface="Tahoma"/>
                <a:cs typeface="Tahoma"/>
              </a:rPr>
              <a:t> 1)</a:t>
            </a:r>
          </a:p>
        </p:txBody>
      </p:sp>
      <p:graphicFrame>
        <p:nvGraphicFramePr>
          <p:cNvPr id="4" name="Tabella 3"/>
          <p:cNvGraphicFramePr>
            <a:graphicFrameLocks noGrp="1"/>
          </p:cNvGraphicFramePr>
          <p:nvPr>
            <p:extLst>
              <p:ext uri="{D42A27DB-BD31-4B8C-83A1-F6EECF244321}">
                <p14:modId xmlns:p14="http://schemas.microsoft.com/office/powerpoint/2010/main" val="2402206239"/>
              </p:ext>
            </p:extLst>
          </p:nvPr>
        </p:nvGraphicFramePr>
        <p:xfrm>
          <a:off x="2032000" y="1095600"/>
          <a:ext cx="8128000" cy="4693920"/>
        </p:xfrm>
        <a:graphic>
          <a:graphicData uri="http://schemas.openxmlformats.org/drawingml/2006/table">
            <a:tbl>
              <a:tblPr firstRow="1" bandRow="1">
                <a:tableStyleId>{5C22544A-7EE6-4342-B048-85BDC9FD1C3A}</a:tableStyleId>
              </a:tblPr>
              <a:tblGrid>
                <a:gridCol w="5409949">
                  <a:extLst>
                    <a:ext uri="{9D8B030D-6E8A-4147-A177-3AD203B41FA5}">
                      <a16:colId xmlns:a16="http://schemas.microsoft.com/office/drawing/2014/main" val="1263831345"/>
                    </a:ext>
                  </a:extLst>
                </a:gridCol>
                <a:gridCol w="2718051">
                  <a:extLst>
                    <a:ext uri="{9D8B030D-6E8A-4147-A177-3AD203B41FA5}">
                      <a16:colId xmlns:a16="http://schemas.microsoft.com/office/drawing/2014/main" val="2246300910"/>
                    </a:ext>
                  </a:extLst>
                </a:gridCol>
              </a:tblGrid>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Regioni</a:t>
                      </a:r>
                      <a:r>
                        <a:rPr lang="it-IT" sz="1600" baseline="0" dirty="0">
                          <a:latin typeface="Tahoma" panose="020B0604030504040204" pitchFamily="34" charset="0"/>
                          <a:ea typeface="Tahoma" panose="020B0604030504040204" pitchFamily="34" charset="0"/>
                          <a:cs typeface="Tahoma" panose="020B0604030504040204" pitchFamily="34" charset="0"/>
                        </a:rPr>
                        <a:t> o Gruppi regionali</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Dotazione</a:t>
                      </a:r>
                      <a:r>
                        <a:rPr lang="it-IT" sz="1600" baseline="0" dirty="0">
                          <a:latin typeface="Tahoma" panose="020B0604030504040204" pitchFamily="34" charset="0"/>
                          <a:ea typeface="Tahoma" panose="020B0604030504040204" pitchFamily="34" charset="0"/>
                          <a:cs typeface="Tahoma" panose="020B0604030504040204" pitchFamily="34" charset="0"/>
                        </a:rPr>
                        <a:t> finanziaria</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00743354"/>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Abruzzo, Marche, Molise e Umbria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2.735.275,23</a:t>
                      </a:r>
                      <a:r>
                        <a:rPr lang="it-IT" sz="1600" baseline="0" dirty="0">
                          <a:latin typeface="Tahoma" panose="020B0604030504040204" pitchFamily="34" charset="0"/>
                          <a:ea typeface="Tahoma" panose="020B0604030504040204" pitchFamily="34" charset="0"/>
                          <a:cs typeface="Tahoma" panose="020B0604030504040204" pitchFamily="34" charset="0"/>
                        </a:rPr>
                        <a:t> €</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6855441"/>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Basilicata</a:t>
                      </a:r>
                      <a:r>
                        <a:rPr lang="it-IT" sz="1600" baseline="0" dirty="0">
                          <a:latin typeface="Tahoma" panose="020B0604030504040204" pitchFamily="34" charset="0"/>
                          <a:ea typeface="Tahoma" panose="020B0604030504040204" pitchFamily="34" charset="0"/>
                          <a:cs typeface="Tahoma" panose="020B0604030504040204" pitchFamily="34" charset="0"/>
                        </a:rPr>
                        <a:t> e Calabria</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2.695.658,65</a:t>
                      </a:r>
                      <a:r>
                        <a:rPr lang="it-IT" sz="1600" baseline="0" dirty="0">
                          <a:latin typeface="Tahoma" panose="020B0604030504040204" pitchFamily="34" charset="0"/>
                          <a:ea typeface="Tahoma" panose="020B0604030504040204" pitchFamily="34" charset="0"/>
                          <a:cs typeface="Tahoma" panose="020B0604030504040204" pitchFamily="34" charset="0"/>
                        </a:rPr>
                        <a:t> €</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78175562"/>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Campania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4.280.476,67 €</a:t>
                      </a:r>
                    </a:p>
                  </a:txBody>
                  <a:tcPr/>
                </a:tc>
                <a:extLst>
                  <a:ext uri="{0D108BD9-81ED-4DB2-BD59-A6C34878D82A}">
                    <a16:rowId xmlns:a16="http://schemas.microsoft.com/office/drawing/2014/main" val="548314250"/>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Emilia-Romagna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2.098.129,28 €</a:t>
                      </a:r>
                    </a:p>
                  </a:txBody>
                  <a:tcPr/>
                </a:tc>
                <a:extLst>
                  <a:ext uri="{0D108BD9-81ED-4DB2-BD59-A6C34878D82A}">
                    <a16:rowId xmlns:a16="http://schemas.microsoft.com/office/drawing/2014/main" val="3786987273"/>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Friuli-Venezia</a:t>
                      </a:r>
                      <a:r>
                        <a:rPr lang="it-IT" sz="1600" baseline="0" dirty="0">
                          <a:latin typeface="Tahoma" panose="020B0604030504040204" pitchFamily="34" charset="0"/>
                          <a:ea typeface="Tahoma" panose="020B0604030504040204" pitchFamily="34" charset="0"/>
                          <a:cs typeface="Tahoma" panose="020B0604030504040204" pitchFamily="34" charset="0"/>
                        </a:rPr>
                        <a:t> Giulia, Trentino-Alto Adige e Veneto</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4.238.162,37 €</a:t>
                      </a:r>
                    </a:p>
                  </a:txBody>
                  <a:tcPr/>
                </a:tc>
                <a:extLst>
                  <a:ext uri="{0D108BD9-81ED-4DB2-BD59-A6C34878D82A}">
                    <a16:rowId xmlns:a16="http://schemas.microsoft.com/office/drawing/2014/main" val="3757984231"/>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Lazio</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2.540.049,42</a:t>
                      </a:r>
                      <a:r>
                        <a:rPr lang="it-IT" sz="1600" baseline="0" dirty="0">
                          <a:latin typeface="Tahoma" panose="020B0604030504040204" pitchFamily="34" charset="0"/>
                          <a:ea typeface="Tahoma" panose="020B0604030504040204" pitchFamily="34" charset="0"/>
                          <a:cs typeface="Tahoma" panose="020B0604030504040204" pitchFamily="34" charset="0"/>
                        </a:rPr>
                        <a:t> €</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652905746"/>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Liguria</a:t>
                      </a:r>
                      <a:r>
                        <a:rPr lang="it-IT" sz="1600" baseline="0" dirty="0">
                          <a:latin typeface="Tahoma" panose="020B0604030504040204" pitchFamily="34" charset="0"/>
                          <a:ea typeface="Tahoma" panose="020B0604030504040204" pitchFamily="34" charset="0"/>
                          <a:cs typeface="Tahoma" panose="020B0604030504040204" pitchFamily="34" charset="0"/>
                        </a:rPr>
                        <a:t> e Sardegna</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1.799.386,52 €</a:t>
                      </a:r>
                    </a:p>
                  </a:txBody>
                  <a:tcPr/>
                </a:tc>
                <a:extLst>
                  <a:ext uri="{0D108BD9-81ED-4DB2-BD59-A6C34878D82A}">
                    <a16:rowId xmlns:a16="http://schemas.microsoft.com/office/drawing/2014/main" val="42750499"/>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Lombardia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4.388.185,98</a:t>
                      </a:r>
                      <a:r>
                        <a:rPr lang="it-IT" sz="1600" baseline="0" dirty="0">
                          <a:latin typeface="Tahoma" panose="020B0604030504040204" pitchFamily="34" charset="0"/>
                          <a:ea typeface="Tahoma" panose="020B0604030504040204" pitchFamily="34" charset="0"/>
                          <a:cs typeface="Tahoma" panose="020B0604030504040204" pitchFamily="34" charset="0"/>
                        </a:rPr>
                        <a:t> €</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02133685"/>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Piemonte e Valle d’Aosta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3.043.478,26 €</a:t>
                      </a:r>
                    </a:p>
                  </a:txBody>
                  <a:tcPr/>
                </a:tc>
                <a:extLst>
                  <a:ext uri="{0D108BD9-81ED-4DB2-BD59-A6C34878D82A}">
                    <a16:rowId xmlns:a16="http://schemas.microsoft.com/office/drawing/2014/main" val="583577628"/>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Puglia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3.597.903,16 €</a:t>
                      </a:r>
                    </a:p>
                  </a:txBody>
                  <a:tcPr/>
                </a:tc>
                <a:extLst>
                  <a:ext uri="{0D108BD9-81ED-4DB2-BD59-A6C34878D82A}">
                    <a16:rowId xmlns:a16="http://schemas.microsoft.com/office/drawing/2014/main" val="768962220"/>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Sicilia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4.931.286,13</a:t>
                      </a:r>
                      <a:r>
                        <a:rPr lang="it-IT" sz="1600" baseline="0" dirty="0">
                          <a:latin typeface="Tahoma" panose="020B0604030504040204" pitchFamily="34" charset="0"/>
                          <a:ea typeface="Tahoma" panose="020B0604030504040204" pitchFamily="34" charset="0"/>
                          <a:cs typeface="Tahoma" panose="020B0604030504040204" pitchFamily="34" charset="0"/>
                        </a:rPr>
                        <a:t> €</a:t>
                      </a:r>
                      <a:endParaRPr lang="it-IT" sz="16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350379387"/>
                  </a:ext>
                </a:extLst>
              </a:tr>
              <a:tr h="334625">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Toscana</a:t>
                      </a:r>
                    </a:p>
                  </a:txBody>
                  <a:tcPr/>
                </a:tc>
                <a:tc>
                  <a:txBody>
                    <a:bodyPr/>
                    <a:lstStyle/>
                    <a:p>
                      <a:r>
                        <a:rPr lang="it-IT" sz="1600" dirty="0">
                          <a:latin typeface="Tahoma" panose="020B0604030504040204" pitchFamily="34" charset="0"/>
                          <a:ea typeface="Tahoma" panose="020B0604030504040204" pitchFamily="34" charset="0"/>
                          <a:cs typeface="Tahoma" panose="020B0604030504040204" pitchFamily="34" charset="0"/>
                        </a:rPr>
                        <a:t>1.736.915,71 €</a:t>
                      </a:r>
                    </a:p>
                  </a:txBody>
                  <a:tcPr/>
                </a:tc>
                <a:extLst>
                  <a:ext uri="{0D108BD9-81ED-4DB2-BD59-A6C34878D82A}">
                    <a16:rowId xmlns:a16="http://schemas.microsoft.com/office/drawing/2014/main" val="1640982567"/>
                  </a:ext>
                </a:extLst>
              </a:tr>
              <a:tr h="334625">
                <a:tc>
                  <a:txBody>
                    <a:bodyPr/>
                    <a:lstStyle/>
                    <a:p>
                      <a:r>
                        <a:rPr lang="it-IT" sz="1600" b="1" dirty="0">
                          <a:latin typeface="Tahoma" panose="020B0604030504040204" pitchFamily="34" charset="0"/>
                          <a:ea typeface="Tahoma" panose="020B0604030504040204" pitchFamily="34" charset="0"/>
                          <a:cs typeface="Tahoma" panose="020B0604030504040204" pitchFamily="34" charset="0"/>
                        </a:rPr>
                        <a:t>TOTALE</a:t>
                      </a:r>
                    </a:p>
                  </a:txBody>
                  <a:tcPr/>
                </a:tc>
                <a:tc>
                  <a:txBody>
                    <a:bodyPr/>
                    <a:lstStyle/>
                    <a:p>
                      <a:r>
                        <a:rPr lang="it-IT" sz="1600" b="1" dirty="0">
                          <a:latin typeface="Tahoma" panose="020B0604030504040204" pitchFamily="34" charset="0"/>
                          <a:ea typeface="Tahoma" panose="020B0604030504040204" pitchFamily="34" charset="0"/>
                          <a:cs typeface="Tahoma" panose="020B0604030504040204" pitchFamily="34" charset="0"/>
                        </a:rPr>
                        <a:t>38.084.907,38 €</a:t>
                      </a:r>
                    </a:p>
                  </a:txBody>
                  <a:tcPr/>
                </a:tc>
                <a:extLst>
                  <a:ext uri="{0D108BD9-81ED-4DB2-BD59-A6C34878D82A}">
                    <a16:rowId xmlns:a16="http://schemas.microsoft.com/office/drawing/2014/main" val="1000168695"/>
                  </a:ext>
                </a:extLst>
              </a:tr>
            </a:tbl>
          </a:graphicData>
        </a:graphic>
      </p:graphicFrame>
      <p:pic>
        <p:nvPicPr>
          <p:cNvPr id="9"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328143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12" name="Shape 212"/>
          <p:cNvSpPr txBox="1"/>
          <p:nvPr/>
        </p:nvSpPr>
        <p:spPr>
          <a:xfrm>
            <a:off x="3940405" y="4755111"/>
            <a:ext cx="7848368"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non </a:t>
            </a:r>
            <a:r>
              <a:rPr lang="en-US" sz="2000" b="0" i="0" u="none" dirty="0" err="1">
                <a:solidFill>
                  <a:schemeClr val="dk1"/>
                </a:solidFill>
                <a:latin typeface="Tahoma"/>
                <a:ea typeface="Tahoma"/>
                <a:cs typeface="Tahoma"/>
                <a:sym typeface="Tahoma"/>
              </a:rPr>
              <a:t>inferiore</a:t>
            </a:r>
            <a:r>
              <a:rPr lang="en-US" sz="2000" b="0" i="0" u="none" dirty="0">
                <a:solidFill>
                  <a:schemeClr val="dk1"/>
                </a:solidFill>
                <a:latin typeface="Tahoma"/>
                <a:ea typeface="Tahoma"/>
                <a:cs typeface="Tahoma"/>
                <a:sym typeface="Tahoma"/>
              </a:rPr>
              <a:t> a 24 </a:t>
            </a:r>
            <a:r>
              <a:rPr lang="en-US" sz="2000" b="0" i="0" u="none" dirty="0" err="1">
                <a:solidFill>
                  <a:schemeClr val="dk1"/>
                </a:solidFill>
                <a:latin typeface="Tahoma"/>
                <a:ea typeface="Tahoma"/>
                <a:cs typeface="Tahoma"/>
                <a:sym typeface="Tahoma"/>
              </a:rPr>
              <a:t>mesi</a:t>
            </a:r>
          </a:p>
        </p:txBody>
      </p:sp>
      <p:sp>
        <p:nvSpPr>
          <p:cNvPr id="13" name="Shape 213"/>
          <p:cNvSpPr txBox="1"/>
          <p:nvPr/>
        </p:nvSpPr>
        <p:spPr>
          <a:xfrm>
            <a:off x="282804" y="4749148"/>
            <a:ext cx="1461155" cy="40004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Tahoma"/>
              <a:buNone/>
            </a:pPr>
            <a:r>
              <a:rPr lang="en-US" sz="2000" b="1" i="0" u="none" dirty="0">
                <a:solidFill>
                  <a:schemeClr val="dk1"/>
                </a:solidFill>
                <a:latin typeface="Tahoma"/>
                <a:ea typeface="Tahoma"/>
                <a:cs typeface="Tahoma"/>
                <a:sym typeface="Tahoma"/>
              </a:rPr>
              <a:t>DURATA:</a:t>
            </a:r>
          </a:p>
        </p:txBody>
      </p:sp>
      <p:sp>
        <p:nvSpPr>
          <p:cNvPr id="14" name="Shape 214"/>
          <p:cNvSpPr txBox="1"/>
          <p:nvPr/>
        </p:nvSpPr>
        <p:spPr>
          <a:xfrm>
            <a:off x="3940405" y="2548593"/>
            <a:ext cx="784837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non superiore al </a:t>
            </a:r>
            <a:r>
              <a:rPr lang="en-US" sz="2000" dirty="0">
                <a:solidFill>
                  <a:schemeClr val="dk1"/>
                </a:solidFill>
                <a:latin typeface="Tahoma"/>
                <a:ea typeface="Tahoma"/>
                <a:cs typeface="Tahoma"/>
                <a:sym typeface="Tahoma"/>
              </a:rPr>
              <a:t>90</a:t>
            </a:r>
            <a:r>
              <a:rPr lang="en-US" sz="2000" b="0" i="0" u="none" dirty="0">
                <a:solidFill>
                  <a:schemeClr val="dk1"/>
                </a:solidFill>
                <a:latin typeface="Tahoma"/>
                <a:ea typeface="Tahoma"/>
                <a:cs typeface="Tahoma"/>
                <a:sym typeface="Tahoma"/>
              </a:rPr>
              <a:t>% del costo complessivo del progetto</a:t>
            </a:r>
          </a:p>
        </p:txBody>
      </p:sp>
      <p:sp>
        <p:nvSpPr>
          <p:cNvPr id="15" name="Shape 215"/>
          <p:cNvSpPr txBox="1"/>
          <p:nvPr/>
        </p:nvSpPr>
        <p:spPr>
          <a:xfrm>
            <a:off x="282804" y="2594169"/>
            <a:ext cx="3810735"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dirty="0">
                <a:solidFill>
                  <a:schemeClr val="dk1"/>
                </a:solidFill>
                <a:latin typeface="Tahoma"/>
                <a:ea typeface="Tahoma"/>
                <a:cs typeface="Tahoma"/>
                <a:sym typeface="Tahoma"/>
              </a:rPr>
              <a:t>CONTRIBUTO:</a:t>
            </a:r>
          </a:p>
        </p:txBody>
      </p:sp>
      <p:sp>
        <p:nvSpPr>
          <p:cNvPr id="16" name="Shape 216"/>
          <p:cNvSpPr txBox="1"/>
          <p:nvPr/>
        </p:nvSpPr>
        <p:spPr>
          <a:xfrm>
            <a:off x="282804" y="3671658"/>
            <a:ext cx="3810733"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dirty="0">
                <a:solidFill>
                  <a:schemeClr val="dk1"/>
                </a:solidFill>
                <a:latin typeface="Tahoma"/>
                <a:ea typeface="Tahoma"/>
                <a:cs typeface="Tahoma"/>
                <a:sym typeface="Tahoma"/>
              </a:rPr>
              <a:t>CO-FINANZIAMENTO:</a:t>
            </a:r>
            <a:r>
              <a:rPr lang="en-US" sz="2000" b="0" i="0" u="none" dirty="0">
                <a:solidFill>
                  <a:schemeClr val="dk1"/>
                </a:solidFill>
                <a:latin typeface="Tahoma"/>
                <a:ea typeface="Tahoma"/>
                <a:cs typeface="Tahoma"/>
                <a:sym typeface="Tahoma"/>
              </a:rPr>
              <a:t> </a:t>
            </a:r>
          </a:p>
        </p:txBody>
      </p:sp>
      <p:sp>
        <p:nvSpPr>
          <p:cNvPr id="17" name="Shape 217"/>
          <p:cNvSpPr txBox="1"/>
          <p:nvPr/>
        </p:nvSpPr>
        <p:spPr>
          <a:xfrm>
            <a:off x="3940404" y="3638462"/>
            <a:ext cx="7848370"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quota di co-finanziamento monetario pari ad </a:t>
            </a:r>
            <a:r>
              <a:rPr lang="en-US" sz="2000" b="0" i="0" u="none" dirty="0" err="1">
                <a:solidFill>
                  <a:schemeClr val="dk1"/>
                </a:solidFill>
                <a:latin typeface="Tahoma"/>
                <a:ea typeface="Tahoma"/>
                <a:cs typeface="Tahoma"/>
                <a:sym typeface="Tahoma"/>
              </a:rPr>
              <a:t>almeno</a:t>
            </a:r>
            <a:r>
              <a:rPr lang="en-US" sz="2000" b="0" i="0" u="none" dirty="0">
                <a:solidFill>
                  <a:schemeClr val="dk1"/>
                </a:solidFill>
                <a:latin typeface="Tahoma"/>
                <a:ea typeface="Tahoma"/>
                <a:cs typeface="Tahoma"/>
                <a:sym typeface="Tahoma"/>
              </a:rPr>
              <a:t> 10% del costo complessivo del progetto</a:t>
            </a:r>
          </a:p>
        </p:txBody>
      </p:sp>
      <p:sp>
        <p:nvSpPr>
          <p:cNvPr id="21" name="CasellaDiTesto 20"/>
          <p:cNvSpPr txBox="1"/>
          <p:nvPr/>
        </p:nvSpPr>
        <p:spPr>
          <a:xfrm>
            <a:off x="4351581" y="1566953"/>
            <a:ext cx="2685351" cy="584775"/>
          </a:xfrm>
          <a:prstGeom prst="rect">
            <a:avLst/>
          </a:prstGeom>
          <a:noFill/>
        </p:spPr>
        <p:txBody>
          <a:bodyPr wrap="none" rtlCol="0">
            <a:spAutoFit/>
          </a:bodyPr>
          <a:lstStyle/>
          <a:p>
            <a:r>
              <a:rPr lang="it-IT" sz="3200" dirty="0">
                <a:solidFill>
                  <a:srgbClr val="F28C00"/>
                </a:solidFill>
                <a:latin typeface="Tahoma"/>
                <a:ea typeface="Tahoma"/>
                <a:cs typeface="Tahoma"/>
                <a:sym typeface="Calibri"/>
              </a:rPr>
              <a:t>Graduatoria A</a:t>
            </a:r>
          </a:p>
        </p:txBody>
      </p:sp>
      <p:sp>
        <p:nvSpPr>
          <p:cNvPr id="18" name="Shape 200"/>
          <p:cNvSpPr txBox="1">
            <a:spLocks/>
          </p:cNvSpPr>
          <p:nvPr/>
        </p:nvSpPr>
        <p:spPr>
          <a:xfrm>
            <a:off x="1582736" y="331449"/>
            <a:ext cx="10014753" cy="615636"/>
          </a:xfrm>
          <a:prstGeom prst="rect">
            <a:avLst/>
          </a:prstGeom>
          <a:noFill/>
          <a:ln>
            <a:noFill/>
          </a:ln>
        </p:spPr>
        <p:txBody>
          <a:bodyPr lIns="91425" tIns="45700" rIns="91425" bIns="45700" anchor="b" anchorCtr="0">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buClr>
                <a:srgbClr val="F28C00"/>
              </a:buClr>
              <a:buSzPct val="25000"/>
              <a:buFont typeface="Tahoma"/>
              <a:buNone/>
            </a:pPr>
            <a:r>
              <a:rPr lang="en-US" sz="4000" dirty="0" err="1">
                <a:solidFill>
                  <a:srgbClr val="F28C00"/>
                </a:solidFill>
                <a:latin typeface="Tahoma"/>
                <a:ea typeface="Tahoma"/>
                <a:cs typeface="Tahoma"/>
                <a:sym typeface="Tahoma"/>
              </a:rPr>
              <a:t>Caratteristiche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delle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Graduatorie</a:t>
            </a:r>
            <a:r>
              <a:rPr lang="en-US" sz="4000" dirty="0">
                <a:solidFill>
                  <a:srgbClr val="F28C00"/>
                </a:solidFill>
                <a:latin typeface="Tahoma"/>
                <a:ea typeface="Tahoma"/>
                <a:cs typeface="Tahoma"/>
                <a:sym typeface="Tahoma"/>
              </a:rPr>
              <a:t> (1)</a:t>
            </a:r>
          </a:p>
        </p:txBody>
      </p:sp>
      <p:cxnSp>
        <p:nvCxnSpPr>
          <p:cNvPr id="19"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pic>
        <p:nvPicPr>
          <p:cNvPr id="2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sellaDiTesto 2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p:nvPr/>
        </p:nvSpPr>
        <p:spPr>
          <a:xfrm>
            <a:off x="3930977" y="4755111"/>
            <a:ext cx="7857795"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non </a:t>
            </a:r>
            <a:r>
              <a:rPr lang="en-US" sz="2000" b="0" i="0" u="none" dirty="0" err="1">
                <a:solidFill>
                  <a:schemeClr val="dk1"/>
                </a:solidFill>
                <a:latin typeface="Tahoma"/>
                <a:ea typeface="Tahoma"/>
                <a:cs typeface="Tahoma"/>
                <a:sym typeface="Tahoma"/>
              </a:rPr>
              <a:t>inferiore</a:t>
            </a:r>
            <a:r>
              <a:rPr lang="en-US" sz="2000" b="0" i="0" u="none" dirty="0">
                <a:solidFill>
                  <a:schemeClr val="dk1"/>
                </a:solidFill>
                <a:latin typeface="Tahoma"/>
                <a:ea typeface="Tahoma"/>
                <a:cs typeface="Tahoma"/>
                <a:sym typeface="Tahoma"/>
              </a:rPr>
              <a:t> a 24 </a:t>
            </a:r>
            <a:r>
              <a:rPr lang="en-US" sz="2000" b="0" i="0" u="none" dirty="0" err="1">
                <a:solidFill>
                  <a:schemeClr val="dk1"/>
                </a:solidFill>
                <a:latin typeface="Tahoma"/>
                <a:ea typeface="Tahoma"/>
                <a:cs typeface="Tahoma"/>
                <a:sym typeface="Tahoma"/>
              </a:rPr>
              <a:t>mesi</a:t>
            </a:r>
          </a:p>
        </p:txBody>
      </p:sp>
      <p:sp>
        <p:nvSpPr>
          <p:cNvPr id="213" name="Shape 213"/>
          <p:cNvSpPr txBox="1"/>
          <p:nvPr/>
        </p:nvSpPr>
        <p:spPr>
          <a:xfrm>
            <a:off x="282804" y="4749148"/>
            <a:ext cx="4006391" cy="400049"/>
          </a:xfrm>
          <a:prstGeom prst="rect">
            <a:avLst/>
          </a:prstGeom>
          <a:noFill/>
          <a:ln>
            <a:noFill/>
          </a:ln>
        </p:spPr>
        <p:txBody>
          <a:bodyPr lIns="91425" tIns="45700" rIns="91425" bIns="45700" anchor="t" anchorCtr="0">
            <a:noAutofit/>
          </a:bodyPr>
          <a:lstStyle/>
          <a:p>
            <a:pPr marL="0" marR="0" lvl="0" indent="0" rtl="0">
              <a:lnSpc>
                <a:spcPct val="100000"/>
              </a:lnSpc>
              <a:spcBef>
                <a:spcPts val="0"/>
              </a:spcBef>
              <a:spcAft>
                <a:spcPts val="0"/>
              </a:spcAft>
              <a:buClr>
                <a:schemeClr val="dk1"/>
              </a:buClr>
              <a:buSzPct val="25000"/>
              <a:buFont typeface="Tahoma"/>
              <a:buNone/>
            </a:pPr>
            <a:r>
              <a:rPr lang="en-US" sz="2000" b="1" i="0" u="none" dirty="0">
                <a:solidFill>
                  <a:schemeClr val="dk1"/>
                </a:solidFill>
                <a:latin typeface="Tahoma"/>
                <a:ea typeface="Tahoma"/>
                <a:cs typeface="Tahoma"/>
                <a:sym typeface="Tahoma"/>
              </a:rPr>
              <a:t>DURATA:</a:t>
            </a:r>
          </a:p>
        </p:txBody>
      </p:sp>
      <p:sp>
        <p:nvSpPr>
          <p:cNvPr id="214" name="Shape 214"/>
          <p:cNvSpPr txBox="1"/>
          <p:nvPr/>
        </p:nvSpPr>
        <p:spPr>
          <a:xfrm>
            <a:off x="3930977" y="2548593"/>
            <a:ext cx="7857795" cy="7080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non </a:t>
            </a:r>
            <a:r>
              <a:rPr lang="en-US" sz="2000" b="0" i="0" u="none" dirty="0" err="1">
                <a:solidFill>
                  <a:schemeClr val="dk1"/>
                </a:solidFill>
                <a:latin typeface="Tahoma"/>
                <a:ea typeface="Tahoma"/>
                <a:cs typeface="Tahoma"/>
                <a:sym typeface="Tahoma"/>
              </a:rPr>
              <a:t>superiore</a:t>
            </a:r>
            <a:r>
              <a:rPr lang="en-US" sz="2000" b="0" i="0" u="none" dirty="0">
                <a:solidFill>
                  <a:schemeClr val="dk1"/>
                </a:solidFill>
                <a:latin typeface="Tahoma"/>
                <a:ea typeface="Tahoma"/>
                <a:cs typeface="Tahoma"/>
                <a:sym typeface="Tahoma"/>
              </a:rPr>
              <a:t> all’ 85% del costo complessivo del progetto</a:t>
            </a:r>
          </a:p>
        </p:txBody>
      </p:sp>
      <p:sp>
        <p:nvSpPr>
          <p:cNvPr id="215" name="Shape 215"/>
          <p:cNvSpPr txBox="1"/>
          <p:nvPr/>
        </p:nvSpPr>
        <p:spPr>
          <a:xfrm>
            <a:off x="282804" y="2594169"/>
            <a:ext cx="3648173"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dirty="0">
                <a:solidFill>
                  <a:schemeClr val="dk1"/>
                </a:solidFill>
                <a:latin typeface="Tahoma"/>
                <a:ea typeface="Tahoma"/>
                <a:cs typeface="Tahoma"/>
                <a:sym typeface="Tahoma"/>
              </a:rPr>
              <a:t>CONTRIBUTO:</a:t>
            </a:r>
          </a:p>
        </p:txBody>
      </p:sp>
      <p:sp>
        <p:nvSpPr>
          <p:cNvPr id="216" name="Shape 216"/>
          <p:cNvSpPr txBox="1"/>
          <p:nvPr/>
        </p:nvSpPr>
        <p:spPr>
          <a:xfrm>
            <a:off x="282804" y="3671658"/>
            <a:ext cx="3810733"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1" i="0" u="none" dirty="0">
                <a:solidFill>
                  <a:schemeClr val="dk1"/>
                </a:solidFill>
                <a:latin typeface="Tahoma"/>
                <a:ea typeface="Tahoma"/>
                <a:cs typeface="Tahoma"/>
                <a:sym typeface="Tahoma"/>
              </a:rPr>
              <a:t>CO-FINANZIAMENTO: </a:t>
            </a:r>
          </a:p>
        </p:txBody>
      </p:sp>
      <p:sp>
        <p:nvSpPr>
          <p:cNvPr id="217" name="Shape 217"/>
          <p:cNvSpPr txBox="1"/>
          <p:nvPr/>
        </p:nvSpPr>
        <p:spPr>
          <a:xfrm>
            <a:off x="3930977" y="3638461"/>
            <a:ext cx="7857795" cy="84828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quota di co-finanziamento monetario pari ad almeno 15% del costo complessivo del progetto</a:t>
            </a:r>
          </a:p>
        </p:txBody>
      </p:sp>
      <p:sp>
        <p:nvSpPr>
          <p:cNvPr id="15" name="Shape 200"/>
          <p:cNvSpPr txBox="1">
            <a:spLocks noGrp="1"/>
          </p:cNvSpPr>
          <p:nvPr>
            <p:ph type="ctrTitle"/>
          </p:nvPr>
        </p:nvSpPr>
        <p:spPr>
          <a:xfrm>
            <a:off x="1582736" y="331449"/>
            <a:ext cx="10014753" cy="615636"/>
          </a:xfrm>
          <a:prstGeom prst="rect">
            <a:avLst/>
          </a:prstGeom>
          <a:noFill/>
          <a:ln>
            <a:noFill/>
          </a:ln>
        </p:spPr>
        <p:txBody>
          <a:bodyPr lIns="91425" tIns="45700" rIns="91425" bIns="45700" anchor="b" anchorCtr="0">
            <a:noAutofit/>
          </a:bodyPr>
          <a:lstStyle/>
          <a:p>
            <a:pPr>
              <a:buClr>
                <a:srgbClr val="F28C00"/>
              </a:buClr>
              <a:buSzPct val="25000"/>
            </a:pPr>
            <a:r>
              <a:rPr lang="en-US" sz="4000" b="0" i="0" u="none" strike="noStrike" cap="none" dirty="0" err="1">
                <a:solidFill>
                  <a:srgbClr val="F28C00"/>
                </a:solidFill>
                <a:latin typeface="Tahoma"/>
                <a:ea typeface="Tahoma"/>
                <a:cs typeface="Tahoma"/>
                <a:sym typeface="Tahoma"/>
              </a:rPr>
              <a:t>Caratteristiche</a:t>
            </a:r>
            <a:r>
              <a:rPr lang="en-US" sz="4000" b="0" i="0" u="none" strike="noStrike" cap="none" dirty="0">
                <a:solidFill>
                  <a:srgbClr val="F28C00"/>
                </a:solidFill>
                <a:latin typeface="Tahoma"/>
                <a:ea typeface="Tahoma"/>
                <a:cs typeface="Tahoma"/>
                <a:sym typeface="Tahoma"/>
              </a:rPr>
              <a:t> </a:t>
            </a:r>
            <a:r>
              <a:rPr lang="en-US" sz="4000" b="0" i="0" u="none" strike="noStrike" cap="none" dirty="0" err="1">
                <a:solidFill>
                  <a:srgbClr val="F28C00"/>
                </a:solidFill>
                <a:latin typeface="Tahoma"/>
                <a:ea typeface="Tahoma"/>
                <a:cs typeface="Tahoma"/>
                <a:sym typeface="Tahoma"/>
              </a:rPr>
              <a:t>delle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Graduatorie</a:t>
            </a:r>
            <a:r>
              <a:rPr lang="en-US" sz="4000" dirty="0">
                <a:solidFill>
                  <a:srgbClr val="F28C00"/>
                </a:solidFill>
                <a:latin typeface="Tahoma"/>
                <a:ea typeface="Tahoma"/>
                <a:cs typeface="Tahoma"/>
                <a:sym typeface="Tahoma"/>
              </a:rPr>
              <a:t> </a:t>
            </a:r>
            <a:r>
              <a:rPr lang="en-US" sz="4000" b="0" i="0" u="none" strike="noStrike" cap="none" dirty="0">
                <a:solidFill>
                  <a:srgbClr val="F28C00"/>
                </a:solidFill>
                <a:latin typeface="Tahoma"/>
                <a:ea typeface="Tahoma"/>
                <a:cs typeface="Tahoma"/>
                <a:sym typeface="Tahoma"/>
              </a:rPr>
              <a:t>(2)</a:t>
            </a:r>
          </a:p>
        </p:txBody>
      </p:sp>
      <p:sp>
        <p:nvSpPr>
          <p:cNvPr id="16" name="CasellaDiTesto 15"/>
          <p:cNvSpPr txBox="1"/>
          <p:nvPr/>
        </p:nvSpPr>
        <p:spPr>
          <a:xfrm>
            <a:off x="4351581" y="1566953"/>
            <a:ext cx="2680542" cy="584775"/>
          </a:xfrm>
          <a:prstGeom prst="rect">
            <a:avLst/>
          </a:prstGeom>
          <a:noFill/>
        </p:spPr>
        <p:txBody>
          <a:bodyPr wrap="none" rtlCol="0">
            <a:spAutoFit/>
          </a:bodyPr>
          <a:lstStyle/>
          <a:p>
            <a:r>
              <a:rPr lang="it-IT" sz="3200" dirty="0">
                <a:solidFill>
                  <a:srgbClr val="F28C00"/>
                </a:solidFill>
                <a:latin typeface="Tahoma"/>
                <a:ea typeface="Tahoma"/>
                <a:cs typeface="Tahoma"/>
                <a:sym typeface="Calibri"/>
              </a:rPr>
              <a:t>Graduatoria B</a:t>
            </a:r>
          </a:p>
        </p:txBody>
      </p:sp>
      <p:cxnSp>
        <p:nvCxnSpPr>
          <p:cNvPr id="14"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pic>
        <p:nvPicPr>
          <p:cNvPr id="1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sellaDiTesto 17"/>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4" grpId="0"/>
      <p:bldP spid="2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p:nvPr/>
        </p:nvSpPr>
        <p:spPr>
          <a:xfrm>
            <a:off x="332129" y="2421357"/>
            <a:ext cx="11456644" cy="3553930"/>
          </a:xfrm>
          <a:prstGeom prst="rect">
            <a:avLst/>
          </a:prstGeom>
          <a:noFill/>
          <a:ln>
            <a:noFill/>
          </a:ln>
        </p:spPr>
        <p:txBody>
          <a:bodyPr lIns="91425" tIns="45700" rIns="91425" bIns="45700" anchor="t" anchorCtr="0">
            <a:noAutofit/>
          </a:bodyPr>
          <a:lstStyle/>
          <a:p>
            <a:pPr lvl="0" algn="just">
              <a:spcBef>
                <a:spcPts val="1200"/>
              </a:spcBef>
            </a:pPr>
            <a:r>
              <a:rPr lang="it-IT" sz="2000" dirty="0">
                <a:latin typeface="Tahoma" panose="020B0604030504040204" pitchFamily="34" charset="0"/>
                <a:ea typeface="Tahoma" panose="020B0604030504040204" pitchFamily="34" charset="0"/>
                <a:cs typeface="Tahoma" panose="020B0604030504040204" pitchFamily="34" charset="0"/>
              </a:rPr>
              <a:t>Il soggetto responsabile (SR) è </a:t>
            </a:r>
            <a:r>
              <a:rPr lang="it-IT" sz="2000" u="sng" dirty="0">
                <a:latin typeface="Tahoma" panose="020B0604030504040204" pitchFamily="34" charset="0"/>
                <a:ea typeface="Tahoma" panose="020B0604030504040204" pitchFamily="34" charset="0"/>
                <a:cs typeface="Tahoma" panose="020B0604030504040204" pitchFamily="34" charset="0"/>
              </a:rPr>
              <a:t>l’unico soggetto legittimato a presentare un progetto</a:t>
            </a:r>
            <a:r>
              <a:rPr lang="it-IT" sz="2000" dirty="0">
                <a:latin typeface="Tahoma" panose="020B0604030504040204" pitchFamily="34" charset="0"/>
                <a:ea typeface="Tahoma" panose="020B0604030504040204" pitchFamily="34" charset="0"/>
                <a:cs typeface="Tahoma" panose="020B0604030504040204" pitchFamily="34" charset="0"/>
              </a:rPr>
              <a:t> e:</a:t>
            </a:r>
          </a:p>
          <a:p>
            <a:pPr marL="342900" lvl="0" indent="-342900" algn="just">
              <a:spcBef>
                <a:spcPts val="1200"/>
              </a:spcBef>
              <a:buFont typeface="Wingdings" panose="05000000000000000000" pitchFamily="2" charset="2"/>
              <a:buChar char="ü"/>
            </a:pPr>
            <a:endParaRPr lang="it-IT" sz="20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spcBef>
                <a:spcPts val="1200"/>
              </a:spcBef>
              <a:buFont typeface="Wingdings" panose="05000000000000000000" pitchFamily="2" charset="2"/>
              <a:buChar char="ü"/>
            </a:pPr>
            <a:r>
              <a:rPr lang="it-IT" sz="2000" dirty="0">
                <a:latin typeface="Tahoma" panose="020B0604030504040204" pitchFamily="34" charset="0"/>
                <a:ea typeface="Tahoma" panose="020B0604030504040204" pitchFamily="34" charset="0"/>
                <a:cs typeface="Tahoma" panose="020B0604030504040204" pitchFamily="34" charset="0"/>
              </a:rPr>
              <a:t>Deve essere un </a:t>
            </a:r>
            <a:r>
              <a:rPr lang="it-IT" sz="2000" b="1" dirty="0">
                <a:latin typeface="Tahoma" panose="020B0604030504040204" pitchFamily="34" charset="0"/>
                <a:ea typeface="Tahoma" panose="020B0604030504040204" pitchFamily="34" charset="0"/>
                <a:cs typeface="Tahoma" panose="020B0604030504040204" pitchFamily="34" charset="0"/>
              </a:rPr>
              <a:t>Ente di Terzo Settore</a:t>
            </a:r>
            <a:r>
              <a:rPr lang="it-IT" sz="2000" dirty="0">
                <a:latin typeface="Tahoma" panose="020B0604030504040204" pitchFamily="34" charset="0"/>
                <a:ea typeface="Tahoma" panose="020B0604030504040204" pitchFamily="34" charset="0"/>
                <a:cs typeface="Tahoma" panose="020B0604030504040204" pitchFamily="34" charset="0"/>
              </a:rPr>
              <a:t> cui si applicano la vigente normativa del Codice del Terzo Settore ( </a:t>
            </a:r>
            <a:r>
              <a:rPr lang="it-IT" sz="2000" u="sng" dirty="0" err="1">
                <a:latin typeface="Tahoma" panose="020B0604030504040204" pitchFamily="34" charset="0"/>
                <a:ea typeface="Tahoma" panose="020B0604030504040204" pitchFamily="34" charset="0"/>
                <a:cs typeface="Tahoma" panose="020B0604030504040204" pitchFamily="34" charset="0"/>
              </a:rPr>
              <a:t>D.Lgs.</a:t>
            </a:r>
            <a:r>
              <a:rPr lang="it-IT" sz="2000" u="sng" dirty="0">
                <a:latin typeface="Tahoma" panose="020B0604030504040204" pitchFamily="34" charset="0"/>
                <a:ea typeface="Tahoma" panose="020B0604030504040204" pitchFamily="34" charset="0"/>
                <a:cs typeface="Tahoma" panose="020B0604030504040204" pitchFamily="34" charset="0"/>
              </a:rPr>
              <a:t> 117/2017)</a:t>
            </a:r>
          </a:p>
          <a:p>
            <a:pPr marL="342900" lvl="0" indent="-342900" algn="just">
              <a:spcBef>
                <a:spcPts val="1200"/>
              </a:spcBef>
              <a:buFont typeface="Wingdings" panose="05000000000000000000" pitchFamily="2" charset="2"/>
              <a:buChar char="ü"/>
            </a:pPr>
            <a:endParaRPr lang="it-IT" sz="20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spcBef>
                <a:spcPts val="1200"/>
              </a:spcBef>
              <a:buFont typeface="Wingdings" panose="05000000000000000000" pitchFamily="2" charset="2"/>
              <a:buChar char="ü"/>
            </a:pPr>
            <a:r>
              <a:rPr lang="it-IT" sz="2000" dirty="0">
                <a:latin typeface="Tahoma" panose="020B0604030504040204" pitchFamily="34" charset="0"/>
                <a:ea typeface="Tahoma" panose="020B0604030504040204" pitchFamily="34" charset="0"/>
                <a:cs typeface="Tahoma" panose="020B0604030504040204" pitchFamily="34" charset="0"/>
              </a:rPr>
              <a:t>Non deve svolgere attività in contrasto con le finalità del Fondo</a:t>
            </a:r>
          </a:p>
          <a:p>
            <a:pPr algn="just">
              <a:spcBef>
                <a:spcPts val="1200"/>
              </a:spcBef>
            </a:pPr>
            <a:endParaRPr lang="it-IT" sz="2000" dirty="0">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1200"/>
              </a:spcBef>
              <a:buFont typeface="Wingdings" panose="05000000000000000000" pitchFamily="2" charset="2"/>
              <a:buChar char="ü"/>
            </a:pPr>
            <a:r>
              <a:rPr lang="it-IT" sz="2000" dirty="0">
                <a:latin typeface="Tahoma" panose="020B0604030504040204" pitchFamily="34" charset="0"/>
                <a:ea typeface="Tahoma" panose="020B0604030504040204" pitchFamily="34" charset="0"/>
                <a:cs typeface="Tahoma" panose="020B0604030504040204" pitchFamily="34" charset="0"/>
              </a:rPr>
              <a:t>Deve possedere una solida esperienza nell'ambito di intervento del Fondo</a:t>
            </a:r>
          </a:p>
        </p:txBody>
      </p:sp>
      <p:sp>
        <p:nvSpPr>
          <p:cNvPr id="7" name="CasellaDiTesto 6"/>
          <p:cNvSpPr txBox="1"/>
          <p:nvPr/>
        </p:nvSpPr>
        <p:spPr>
          <a:xfrm>
            <a:off x="4297881" y="1625932"/>
            <a:ext cx="2792752" cy="584775"/>
          </a:xfrm>
          <a:prstGeom prst="rect">
            <a:avLst/>
          </a:prstGeom>
          <a:noFill/>
        </p:spPr>
        <p:txBody>
          <a:bodyPr wrap="none" rtlCol="0">
            <a:spAutoFit/>
          </a:bodyPr>
          <a:lstStyle/>
          <a:p>
            <a:r>
              <a:rPr lang="it-IT" sz="3200" dirty="0">
                <a:solidFill>
                  <a:srgbClr val="F28C00"/>
                </a:solidFill>
                <a:latin typeface="Tahoma"/>
                <a:ea typeface="Tahoma"/>
                <a:cs typeface="Tahoma"/>
                <a:sym typeface="Calibri"/>
              </a:rPr>
              <a:t>Caratteristiche</a:t>
            </a:r>
          </a:p>
        </p:txBody>
      </p:sp>
      <p:sp>
        <p:nvSpPr>
          <p:cNvPr id="9"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Soggetto</a:t>
            </a:r>
            <a:r>
              <a:rPr lang="en-US" sz="4000" dirty="0">
                <a:solidFill>
                  <a:srgbClr val="F28C00"/>
                </a:solidFill>
                <a:latin typeface="Tahoma"/>
                <a:ea typeface="Tahoma"/>
                <a:cs typeface="Tahoma"/>
                <a:sym typeface="Tahoma"/>
              </a:rPr>
              <a:t> Responsabile</a:t>
            </a:r>
          </a:p>
        </p:txBody>
      </p:sp>
      <p:cxnSp>
        <p:nvCxnSpPr>
          <p:cNvPr id="10"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pic>
        <p:nvPicPr>
          <p:cNvPr id="1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p:nvPr/>
        </p:nvSpPr>
        <p:spPr>
          <a:xfrm>
            <a:off x="282804" y="1743669"/>
            <a:ext cx="11505969" cy="4123585"/>
          </a:xfrm>
          <a:prstGeom prst="rect">
            <a:avLst/>
          </a:prstGeom>
          <a:noFill/>
          <a:ln>
            <a:noFill/>
          </a:ln>
        </p:spPr>
        <p:txBody>
          <a:bodyPr lIns="91425" tIns="45700" rIns="91425" bIns="45700" anchor="t" anchorCtr="0">
            <a:noAutofit/>
          </a:bodyPr>
          <a:lstStyle/>
          <a:p>
            <a:pPr lvl="0" algn="just">
              <a:spcAft>
                <a:spcPts val="450"/>
              </a:spcAft>
            </a:pPr>
            <a:r>
              <a:rPr lang="it-IT" sz="2000" dirty="0">
                <a:latin typeface="Tahoma" panose="020B0604030504040204" pitchFamily="34" charset="0"/>
                <a:ea typeface="Tahoma" panose="020B0604030504040204" pitchFamily="34" charset="0"/>
                <a:cs typeface="Tahoma" panose="020B0604030504040204" pitchFamily="34" charset="0"/>
              </a:rPr>
              <a:t>Non saranno selezionate le idee:</a:t>
            </a:r>
          </a:p>
          <a:p>
            <a:pPr algn="just">
              <a:spcAft>
                <a:spcPts val="450"/>
              </a:spcAft>
            </a:pPr>
            <a:endParaRPr lang="it-IT" sz="20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Inviate oltre il termine e/o in modalità diverse da quelle previste dal Bando;</a:t>
            </a:r>
          </a:p>
          <a:p>
            <a:pPr marL="342900" lvl="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Palesemente in contrasto con la missione del Fondo;</a:t>
            </a:r>
          </a:p>
          <a:p>
            <a:pPr marL="342900" lvl="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Prevedano contributi prevalentemente per il finanziamento di attività di studio e ricerca;</a:t>
            </a:r>
          </a:p>
          <a:p>
            <a:pPr marL="34290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Richiedano contributi per la gestione ordinaria di attività usualmente svolte;</a:t>
            </a:r>
          </a:p>
          <a:p>
            <a:pPr marL="342900" lvl="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Prevedano unicamente il finanziamento di manifestazioni ed eventi;</a:t>
            </a:r>
          </a:p>
          <a:p>
            <a:pPr marL="342900" lvl="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Prevedano prevalentemente azioni di formazione professionale e/o finanziamento di imprese profit;</a:t>
            </a:r>
          </a:p>
          <a:p>
            <a:pPr marL="342900" lvl="0" indent="-342900" algn="just">
              <a:spcAft>
                <a:spcPts val="450"/>
              </a:spcAft>
              <a:buFont typeface="Arial" panose="020B0604020202020204" pitchFamily="34" charset="0"/>
              <a:buChar char="•"/>
            </a:pPr>
            <a:r>
              <a:rPr lang="it-IT" sz="2000" dirty="0">
                <a:latin typeface="Tahoma" panose="020B0604030504040204" pitchFamily="34" charset="0"/>
                <a:ea typeface="Tahoma" panose="020B0604030504040204" pitchFamily="34" charset="0"/>
                <a:cs typeface="Tahoma" panose="020B0604030504040204" pitchFamily="34" charset="0"/>
              </a:rPr>
              <a:t>Ripropongono interventi già presentati in risposta ai precedenti Bandi dell’Impresa Sociale Con I Bambini, a prescindere dall’esito della valutazione.</a:t>
            </a:r>
          </a:p>
        </p:txBody>
      </p:sp>
      <p:cxnSp>
        <p:nvCxnSpPr>
          <p:cNvPr id="8" name="Shape 110"/>
          <p:cNvCxnSpPr/>
          <p:nvPr/>
        </p:nvCxnSpPr>
        <p:spPr>
          <a:xfrm flipV="1">
            <a:off x="282804" y="1486527"/>
            <a:ext cx="11505969" cy="27724"/>
          </a:xfrm>
          <a:prstGeom prst="straightConnector1">
            <a:avLst/>
          </a:prstGeom>
          <a:noFill/>
          <a:ln w="19050" cap="flat" cmpd="sng">
            <a:solidFill>
              <a:schemeClr val="accent2"/>
            </a:solidFill>
            <a:prstDash val="solid"/>
            <a:miter/>
            <a:headEnd type="none" w="med" len="med"/>
            <a:tailEnd type="none" w="med" len="med"/>
          </a:ln>
        </p:spPr>
      </p:cxnSp>
      <p:sp>
        <p:nvSpPr>
          <p:cNvPr id="9"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Ammissibilità</a:t>
            </a:r>
            <a:r>
              <a:rPr lang="en-US" sz="4000" dirty="0">
                <a:solidFill>
                  <a:srgbClr val="F28C00"/>
                </a:solidFill>
                <a:latin typeface="Tahoma"/>
                <a:ea typeface="Tahoma"/>
                <a:cs typeface="Tahoma"/>
                <a:sym typeface="Tahoma"/>
              </a:rPr>
              <a:t> delle </a:t>
            </a:r>
            <a:r>
              <a:rPr lang="en-US" sz="4000" dirty="0" err="1">
                <a:solidFill>
                  <a:srgbClr val="F28C00"/>
                </a:solidFill>
                <a:latin typeface="Tahoma"/>
                <a:ea typeface="Tahoma"/>
                <a:cs typeface="Tahoma"/>
                <a:sym typeface="Tahoma"/>
              </a:rPr>
              <a:t>idee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progettuali</a:t>
            </a:r>
            <a:endParaRPr lang="en-US" sz="4000" dirty="0">
              <a:solidFill>
                <a:srgbClr val="F28C00"/>
              </a:solidFill>
              <a:latin typeface="Tahoma"/>
              <a:ea typeface="Tahoma"/>
              <a:cs typeface="Tahoma"/>
              <a:sym typeface="Tahoma"/>
            </a:endParaRPr>
          </a:p>
        </p:txBody>
      </p:sp>
      <p:pic>
        <p:nvPicPr>
          <p:cNvPr id="1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8878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DA5CF12F-5C58-45AC-9F69-7B893DDBBA10}" type="slidenum">
              <a:rPr lang="it-IT" smtClean="0"/>
              <a:pPr>
                <a:defRPr/>
              </a:pPr>
              <a:t>3</a:t>
            </a:fld>
            <a:endParaRPr lang="it-IT"/>
          </a:p>
        </p:txBody>
      </p:sp>
      <p:pic>
        <p:nvPicPr>
          <p:cNvPr id="8195"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15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8197" name="Rettangolo 10"/>
          <p:cNvSpPr>
            <a:spLocks noChangeArrowheads="1"/>
          </p:cNvSpPr>
          <p:nvPr/>
        </p:nvSpPr>
        <p:spPr bwMode="auto">
          <a:xfrm>
            <a:off x="674688" y="3400425"/>
            <a:ext cx="3025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buFont typeface="Arial" panose="020B0604020202020204" pitchFamily="34" charset="0"/>
              <a:buNone/>
            </a:pPr>
            <a:r>
              <a:rPr lang="it-IT" altLang="it-IT" sz="1800"/>
              <a:t>assume un carattere </a:t>
            </a:r>
            <a:r>
              <a:rPr lang="it-IT" altLang="it-IT" sz="1800" b="1">
                <a:solidFill>
                  <a:srgbClr val="F28C00"/>
                </a:solidFill>
              </a:rPr>
              <a:t>multidimensionale</a:t>
            </a:r>
            <a:r>
              <a:rPr lang="it-IT" altLang="it-IT" sz="1800"/>
              <a:t> frutto del contesto economico, sanitario, familiare e abitativo, della disponibilità o meno di spazi accessibili, dell’assenza di servizi di cura e tutela dell'infanzia</a:t>
            </a:r>
          </a:p>
        </p:txBody>
      </p:sp>
      <p:sp>
        <p:nvSpPr>
          <p:cNvPr id="8198" name="Rettangolo 13"/>
          <p:cNvSpPr>
            <a:spLocks noChangeArrowheads="1"/>
          </p:cNvSpPr>
          <p:nvPr/>
        </p:nvSpPr>
        <p:spPr bwMode="auto">
          <a:xfrm>
            <a:off x="7791450" y="3527425"/>
            <a:ext cx="38290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lvl="1" algn="ctr">
              <a:lnSpc>
                <a:spcPct val="100000"/>
              </a:lnSpc>
              <a:spcBef>
                <a:spcPct val="0"/>
              </a:spcBef>
              <a:buFont typeface="Arial" panose="020B0604020202020204" pitchFamily="34" charset="0"/>
              <a:buNone/>
            </a:pPr>
            <a:r>
              <a:rPr lang="it-IT" altLang="it-IT" sz="1800" b="1">
                <a:solidFill>
                  <a:srgbClr val="F28C00"/>
                </a:solidFill>
              </a:rPr>
              <a:t>priva</a:t>
            </a:r>
            <a:r>
              <a:rPr lang="it-IT" altLang="it-IT" sz="1800">
                <a:solidFill>
                  <a:srgbClr val="F28C00"/>
                </a:solidFill>
              </a:rPr>
              <a:t> </a:t>
            </a:r>
            <a:r>
              <a:rPr lang="it-IT" altLang="it-IT" sz="1800" b="1">
                <a:solidFill>
                  <a:srgbClr val="F28C00"/>
                </a:solidFill>
              </a:rPr>
              <a:t>bambini e adolescenti della possibilità di apprendere</a:t>
            </a:r>
            <a:r>
              <a:rPr lang="it-IT" altLang="it-IT" sz="1800"/>
              <a:t> e sperimentare, scoprendo le proprie capacità, sviluppando le proprie competenze, coltivando i propri talenti ed allargando le proprie aspirazioni;</a:t>
            </a:r>
          </a:p>
        </p:txBody>
      </p:sp>
      <p:sp>
        <p:nvSpPr>
          <p:cNvPr id="8199" name="Rettangolo 14"/>
          <p:cNvSpPr>
            <a:spLocks noChangeArrowheads="1"/>
          </p:cNvSpPr>
          <p:nvPr/>
        </p:nvSpPr>
        <p:spPr bwMode="auto">
          <a:xfrm>
            <a:off x="4184650" y="3449638"/>
            <a:ext cx="3073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1800"/>
              <a:t>non è solo legata alle cattive condizioni economiche, ma è </a:t>
            </a:r>
            <a:r>
              <a:rPr lang="it-IT" altLang="it-IT" sz="1800" b="1">
                <a:solidFill>
                  <a:srgbClr val="F28C00"/>
                </a:solidFill>
              </a:rPr>
              <a:t>povertà di relazioni</a:t>
            </a:r>
            <a:r>
              <a:rPr lang="it-IT" altLang="it-IT" sz="1800"/>
              <a:t>, isolamento, cattiva alimentazione e scarsa cura della salute, carenza di servizi, di opportunità educative e di apprendimento non formale</a:t>
            </a:r>
          </a:p>
        </p:txBody>
      </p:sp>
      <p:cxnSp>
        <p:nvCxnSpPr>
          <p:cNvPr id="24" name="Connettore 2 23"/>
          <p:cNvCxnSpPr/>
          <p:nvPr/>
        </p:nvCxnSpPr>
        <p:spPr>
          <a:xfrm flipH="1">
            <a:off x="3208338" y="2713038"/>
            <a:ext cx="215900" cy="4175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Connettore 2 24"/>
          <p:cNvCxnSpPr/>
          <p:nvPr/>
        </p:nvCxnSpPr>
        <p:spPr>
          <a:xfrm>
            <a:off x="5732463" y="2771775"/>
            <a:ext cx="0" cy="4587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ttore 2 26"/>
          <p:cNvCxnSpPr/>
          <p:nvPr/>
        </p:nvCxnSpPr>
        <p:spPr>
          <a:xfrm>
            <a:off x="8220075" y="2771775"/>
            <a:ext cx="190500" cy="422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203" name="Segnaposto contenuto 2"/>
          <p:cNvSpPr>
            <a:spLocks noGrp="1"/>
          </p:cNvSpPr>
          <p:nvPr>
            <p:ph idx="1"/>
          </p:nvPr>
        </p:nvSpPr>
        <p:spPr>
          <a:xfrm>
            <a:off x="644525" y="1263650"/>
            <a:ext cx="10293350" cy="1304925"/>
          </a:xfrm>
        </p:spPr>
        <p:txBody>
          <a:bodyPr/>
          <a:lstStyle/>
          <a:p>
            <a:pPr marL="0" indent="0" algn="ctr" eaLnBrk="1" hangingPunct="1">
              <a:lnSpc>
                <a:spcPct val="100000"/>
              </a:lnSpc>
              <a:buFont typeface="Arial" panose="020B0604020202020204" pitchFamily="34" charset="0"/>
              <a:buNone/>
            </a:pPr>
            <a:r>
              <a:rPr lang="it-IT" altLang="it-IT"/>
              <a:t>La povertà educativa è “</a:t>
            </a:r>
            <a:r>
              <a:rPr lang="it-IT" altLang="it-IT" b="1">
                <a:solidFill>
                  <a:srgbClr val="F28C00"/>
                </a:solidFill>
              </a:rPr>
              <a:t>un processo che limita i diritti dei bambini ad un’educazione e li priva dell’opportunità di imparare e sviluppare competenze cognitive e non cognitive</a:t>
            </a:r>
            <a:r>
              <a:rPr lang="it-IT" altLang="it-IT" b="1"/>
              <a:t>”. </a:t>
            </a:r>
            <a:endParaRPr lang="it-IT" altLang="it-IT" sz="800">
              <a:latin typeface="Tahoma" panose="020B0604030504040204" pitchFamily="34" charset="0"/>
              <a:ea typeface="Tahoma" panose="020B0604030504040204" pitchFamily="34" charset="0"/>
              <a:cs typeface="Tahoma" panose="020B0604030504040204" pitchFamily="34" charset="0"/>
            </a:endParaRPr>
          </a:p>
        </p:txBody>
      </p:sp>
      <p:sp>
        <p:nvSpPr>
          <p:cNvPr id="8204" name="Titolo 1"/>
          <p:cNvSpPr>
            <a:spLocks noGrp="1"/>
          </p:cNvSpPr>
          <p:nvPr>
            <p:ph type="title"/>
          </p:nvPr>
        </p:nvSpPr>
        <p:spPr>
          <a:xfrm>
            <a:off x="1981200" y="30163"/>
            <a:ext cx="8008938" cy="1306512"/>
          </a:xfrm>
        </p:spPr>
        <p:txBody>
          <a:bodyPr/>
          <a:lstStyle/>
          <a:p>
            <a:pPr algn="ctr" eaLnBrk="1" hangingPunct="1"/>
            <a:r>
              <a:rPr lang="it-IT" altLang="it-IT" sz="3200" b="1">
                <a:solidFill>
                  <a:srgbClr val="F28C00"/>
                </a:solidFill>
                <a:latin typeface="Tahoma" panose="020B0604030504040204" pitchFamily="34" charset="0"/>
                <a:ea typeface="Tahoma" panose="020B0604030504040204" pitchFamily="34" charset="0"/>
                <a:cs typeface="Tahoma" panose="020B0604030504040204" pitchFamily="34" charset="0"/>
              </a:rPr>
              <a:t>Cos’è la “povertà educativa minorile”?</a:t>
            </a:r>
          </a:p>
        </p:txBody>
      </p:sp>
    </p:spTree>
    <p:extLst>
      <p:ext uri="{BB962C8B-B14F-4D97-AF65-F5344CB8AC3E}">
        <p14:creationId xmlns:p14="http://schemas.microsoft.com/office/powerpoint/2010/main" val="1853472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8"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Valutazione</a:t>
            </a:r>
            <a:r>
              <a:rPr lang="en-US" sz="4000" dirty="0">
                <a:solidFill>
                  <a:srgbClr val="F28C00"/>
                </a:solidFill>
                <a:latin typeface="Tahoma"/>
                <a:ea typeface="Tahoma"/>
                <a:cs typeface="Tahoma"/>
                <a:sym typeface="Tahoma"/>
              </a:rPr>
              <a:t> delle </a:t>
            </a:r>
            <a:r>
              <a:rPr lang="en-US" sz="4000" dirty="0" err="1">
                <a:solidFill>
                  <a:srgbClr val="F28C00"/>
                </a:solidFill>
                <a:latin typeface="Tahoma"/>
                <a:ea typeface="Tahoma"/>
                <a:cs typeface="Tahoma"/>
                <a:sym typeface="Tahoma"/>
              </a:rPr>
              <a:t>idee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progettuali</a:t>
            </a:r>
            <a:endParaRPr lang="en-US" sz="4000" dirty="0">
              <a:solidFill>
                <a:srgbClr val="F28C00"/>
              </a:solidFill>
              <a:latin typeface="Tahoma"/>
              <a:ea typeface="Tahoma"/>
              <a:cs typeface="Tahoma"/>
              <a:sym typeface="Tahoma"/>
            </a:endParaRPr>
          </a:p>
        </p:txBody>
      </p:sp>
      <p:sp>
        <p:nvSpPr>
          <p:cNvPr id="15" name="Shape 162"/>
          <p:cNvSpPr txBox="1"/>
          <p:nvPr/>
        </p:nvSpPr>
        <p:spPr>
          <a:xfrm>
            <a:off x="282803" y="2297683"/>
            <a:ext cx="11505969" cy="3553930"/>
          </a:xfrm>
          <a:prstGeom prst="rect">
            <a:avLst/>
          </a:prstGeom>
          <a:noFill/>
          <a:ln>
            <a:noFill/>
          </a:ln>
        </p:spPr>
        <p:txBody>
          <a:bodyPr lIns="91425" tIns="45700" rIns="91425" bIns="45700" anchor="t" anchorCtr="0">
            <a:noAutofit/>
          </a:bodyPr>
          <a:lstStyle/>
          <a:p>
            <a:pPr lvl="0" algn="just">
              <a:spcAft>
                <a:spcPts val="450"/>
              </a:spcAft>
            </a:pPr>
            <a:r>
              <a:rPr lang="it-IT" sz="2000" dirty="0">
                <a:latin typeface="Tahoma" panose="020B0604030504040204" pitchFamily="34" charset="0"/>
                <a:ea typeface="Tahoma" panose="020B0604030504040204" pitchFamily="34" charset="0"/>
                <a:cs typeface="Tahoma" panose="020B0604030504040204" pitchFamily="34" charset="0"/>
              </a:rPr>
              <a:t>L’Impresa sociale pre-selezionerà le idee che, coerentemente con la tipologia di iniziativa intrapresa, proporranno modalità di intervento rispondenti a criteri di:</a:t>
            </a:r>
          </a:p>
          <a:p>
            <a:pPr lvl="0" algn="just">
              <a:spcAft>
                <a:spcPts val="450"/>
              </a:spcAft>
            </a:pPr>
            <a:endParaRPr lang="it-IT" sz="20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spcAft>
                <a:spcPts val="450"/>
              </a:spcAft>
              <a:buFont typeface="Arial" panose="020B0604020202020204" pitchFamily="34" charset="0"/>
              <a:buChar char="•"/>
            </a:pPr>
            <a:r>
              <a:rPr lang="it-IT" sz="2000" b="1" dirty="0">
                <a:latin typeface="Tahoma" panose="020B0604030504040204" pitchFamily="34" charset="0"/>
                <a:ea typeface="Tahoma" panose="020B0604030504040204" pitchFamily="34" charset="0"/>
                <a:cs typeface="Tahoma" panose="020B0604030504040204" pitchFamily="34" charset="0"/>
              </a:rPr>
              <a:t>Efficacia</a:t>
            </a:r>
            <a:r>
              <a:rPr lang="it-IT" sz="2000" dirty="0">
                <a:latin typeface="Tahoma" panose="020B0604030504040204" pitchFamily="34" charset="0"/>
                <a:ea typeface="Tahoma" panose="020B0604030504040204" pitchFamily="34" charset="0"/>
                <a:cs typeface="Tahoma" panose="020B0604030504040204" pitchFamily="34" charset="0"/>
              </a:rPr>
              <a:t>: la capacità dell’intervento di conseguire pienamente il risultato atteso;</a:t>
            </a:r>
          </a:p>
          <a:p>
            <a:pPr marL="342900" lvl="0" indent="-342900" algn="just">
              <a:spcAft>
                <a:spcPts val="450"/>
              </a:spcAft>
              <a:buFont typeface="Arial" panose="020B0604020202020204" pitchFamily="34" charset="0"/>
              <a:buChar char="•"/>
            </a:pPr>
            <a:r>
              <a:rPr lang="it-IT" sz="2000" b="1" dirty="0">
                <a:latin typeface="Tahoma" panose="020B0604030504040204" pitchFamily="34" charset="0"/>
                <a:ea typeface="Tahoma" panose="020B0604030504040204" pitchFamily="34" charset="0"/>
                <a:cs typeface="Tahoma" panose="020B0604030504040204" pitchFamily="34" charset="0"/>
              </a:rPr>
              <a:t>Innovatività</a:t>
            </a:r>
            <a:r>
              <a:rPr lang="it-IT" sz="2000" dirty="0">
                <a:latin typeface="Tahoma" panose="020B0604030504040204" pitchFamily="34" charset="0"/>
                <a:ea typeface="Tahoma" panose="020B0604030504040204" pitchFamily="34" charset="0"/>
                <a:cs typeface="Tahoma" panose="020B0604030504040204" pitchFamily="34" charset="0"/>
              </a:rPr>
              <a:t>: la capacità dell’intervento di proporre risposte originali rispetto a diverse dimensioni dell’intervento (es. territorio, target, processo, servizio, metodologie, integrazione pubblico-privato, partenariato);</a:t>
            </a:r>
          </a:p>
          <a:p>
            <a:pPr marL="342900" lvl="0" indent="-342900" algn="just">
              <a:spcAft>
                <a:spcPts val="450"/>
              </a:spcAft>
              <a:buFont typeface="Arial" panose="020B0604020202020204" pitchFamily="34" charset="0"/>
              <a:buChar char="•"/>
            </a:pPr>
            <a:r>
              <a:rPr lang="it-IT" sz="2000" b="1" dirty="0">
                <a:latin typeface="Tahoma" panose="020B0604030504040204" pitchFamily="34" charset="0"/>
                <a:ea typeface="Tahoma" panose="020B0604030504040204" pitchFamily="34" charset="0"/>
                <a:cs typeface="Tahoma" panose="020B0604030504040204" pitchFamily="34" charset="0"/>
              </a:rPr>
              <a:t>Alto potenziale in termini di contrasto alla povertà educativa minorile</a:t>
            </a:r>
            <a:r>
              <a:rPr lang="it-IT" sz="2000" dirty="0">
                <a:latin typeface="Tahoma" panose="020B0604030504040204" pitchFamily="34" charset="0"/>
                <a:ea typeface="Tahoma" panose="020B0604030504040204" pitchFamily="34" charset="0"/>
                <a:cs typeface="Tahoma" panose="020B0604030504040204" pitchFamily="34" charset="0"/>
              </a:rPr>
              <a:t>: la capacità dell’intervento di prevedere e dimostrare come le attività e i processi attivati potranno incidere sulle situazioni di povertà educativa minorile su cui si intende intervenire.</a:t>
            </a:r>
          </a:p>
          <a:p>
            <a:pPr lvl="0" algn="just">
              <a:spcAft>
                <a:spcPts val="450"/>
              </a:spcAft>
            </a:pPr>
            <a:endParaRPr lang="it-IT" sz="2000" b="1" dirty="0">
              <a:latin typeface="Tahoma" panose="020B0604030504040204" pitchFamily="34" charset="0"/>
              <a:ea typeface="Tahoma" panose="020B0604030504040204" pitchFamily="34" charset="0"/>
              <a:cs typeface="Tahoma" panose="020B0604030504040204" pitchFamily="34" charset="0"/>
            </a:endParaRPr>
          </a:p>
        </p:txBody>
      </p:sp>
      <p:sp>
        <p:nvSpPr>
          <p:cNvPr id="18" name="CasellaDiTesto 17"/>
          <p:cNvSpPr txBox="1"/>
          <p:nvPr/>
        </p:nvSpPr>
        <p:spPr>
          <a:xfrm>
            <a:off x="4297881" y="1625932"/>
            <a:ext cx="4245073" cy="584775"/>
          </a:xfrm>
          <a:prstGeom prst="rect">
            <a:avLst/>
          </a:prstGeom>
          <a:noFill/>
        </p:spPr>
        <p:txBody>
          <a:bodyPr wrap="none" rtlCol="0">
            <a:spAutoFit/>
          </a:bodyPr>
          <a:lstStyle/>
          <a:p>
            <a:r>
              <a:rPr lang="it-IT" sz="3200" dirty="0">
                <a:solidFill>
                  <a:srgbClr val="F28C00"/>
                </a:solidFill>
                <a:latin typeface="Tahoma"/>
                <a:ea typeface="Tahoma"/>
                <a:cs typeface="Tahoma"/>
                <a:sym typeface="Calibri"/>
              </a:rPr>
              <a:t>Criteri di pre-selezione</a:t>
            </a:r>
          </a:p>
        </p:txBody>
      </p:sp>
      <p:cxnSp>
        <p:nvCxnSpPr>
          <p:cNvPr id="9" name="Shape 110"/>
          <p:cNvCxnSpPr/>
          <p:nvPr/>
        </p:nvCxnSpPr>
        <p:spPr>
          <a:xfrm flipV="1">
            <a:off x="282804" y="2240333"/>
            <a:ext cx="11505969" cy="27724"/>
          </a:xfrm>
          <a:prstGeom prst="straightConnector1">
            <a:avLst/>
          </a:prstGeom>
          <a:noFill/>
          <a:ln w="19050" cap="flat" cmpd="sng">
            <a:solidFill>
              <a:schemeClr val="accent2"/>
            </a:solidFill>
            <a:prstDash val="solid"/>
            <a:miter/>
            <a:headEnd type="none" w="med" len="med"/>
            <a:tailEnd type="none" w="med" len="med"/>
          </a:ln>
        </p:spPr>
      </p:cxnSp>
      <p:pic>
        <p:nvPicPr>
          <p:cNvPr id="1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92481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txBox="1">
            <a:spLocks/>
          </p:cNvSpPr>
          <p:nvPr/>
        </p:nvSpPr>
        <p:spPr bwMode="auto">
          <a:xfrm>
            <a:off x="312234" y="1648763"/>
            <a:ext cx="11547835" cy="426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ctr">
              <a:lnSpc>
                <a:spcPct val="100000"/>
              </a:lnSpc>
              <a:buNone/>
            </a:pPr>
            <a:r>
              <a:rPr lang="it-IT" altLang="it-IT" sz="2400" b="1" i="1" u="sng" dirty="0">
                <a:latin typeface="Tahoma" panose="020B0604030504040204" pitchFamily="34" charset="0"/>
                <a:cs typeface="Tahoma" panose="020B0604030504040204" pitchFamily="34" charset="0"/>
              </a:rPr>
              <a:t>capacità di innescare processi inediti, generare nuove relazioni e fornire risposte originali per il contrasto alla povertà educativa minorile</a:t>
            </a:r>
            <a:r>
              <a:rPr lang="it-IT" altLang="it-IT" sz="2400" b="1" i="1" dirty="0">
                <a:latin typeface="Tahoma" panose="020B0604030504040204" pitchFamily="34" charset="0"/>
                <a:cs typeface="Tahoma" panose="020B0604030504040204" pitchFamily="34" charset="0"/>
              </a:rPr>
              <a:t>. </a:t>
            </a:r>
            <a:endParaRPr lang="it-IT" sz="2400">
              <a:cs typeface="Calibri"/>
            </a:endParaRPr>
          </a:p>
          <a:p>
            <a:pPr marL="0" indent="0" algn="just">
              <a:lnSpc>
                <a:spcPct val="100000"/>
              </a:lnSpc>
              <a:buNone/>
            </a:pPr>
            <a:r>
              <a:rPr lang="it-IT" sz="1800" dirty="0">
                <a:latin typeface="Tahoma" panose="020B0604030504040204" pitchFamily="34" charset="0"/>
                <a:cs typeface="Tahoma" panose="020B0604030504040204" pitchFamily="34" charset="0"/>
              </a:rPr>
              <a:t>L’innovatività può essere rispetto:</a:t>
            </a:r>
            <a:endParaRPr lang="it-IT" dirty="0"/>
          </a:p>
          <a:p>
            <a:pPr algn="just">
              <a:lnSpc>
                <a:spcPct val="100000"/>
              </a:lnSpc>
              <a:buFont typeface="Wingdings" panose="05000000000000000000" pitchFamily="2" charset="2"/>
              <a:buChar char="ü"/>
            </a:pPr>
            <a:r>
              <a:rPr lang="it-IT" sz="1800" dirty="0">
                <a:latin typeface="Tahoma" panose="020B0604030504040204" pitchFamily="34" charset="0"/>
                <a:cs typeface="Tahoma" panose="020B0604030504040204" pitchFamily="34" charset="0"/>
              </a:rPr>
              <a:t>Al target,</a:t>
            </a:r>
          </a:p>
          <a:p>
            <a:pPr algn="just">
              <a:lnSpc>
                <a:spcPct val="100000"/>
              </a:lnSpc>
              <a:buFont typeface="Wingdings" panose="05000000000000000000" pitchFamily="2" charset="2"/>
              <a:buChar char="ü"/>
            </a:pPr>
            <a:r>
              <a:rPr lang="it-IT" sz="1800" dirty="0">
                <a:latin typeface="Tahoma" panose="020B0604030504040204" pitchFamily="34" charset="0"/>
                <a:cs typeface="Tahoma" panose="020B0604030504040204" pitchFamily="34" charset="0"/>
              </a:rPr>
              <a:t>Al processo,</a:t>
            </a:r>
          </a:p>
          <a:p>
            <a:pPr algn="just">
              <a:lnSpc>
                <a:spcPct val="100000"/>
              </a:lnSpc>
              <a:buFont typeface="Wingdings" panose="05000000000000000000" pitchFamily="2" charset="2"/>
              <a:buChar char="ü"/>
            </a:pPr>
            <a:r>
              <a:rPr lang="it-IT" sz="1800" dirty="0">
                <a:latin typeface="Tahoma" panose="020B0604030504040204" pitchFamily="34" charset="0"/>
                <a:cs typeface="Tahoma" panose="020B0604030504040204" pitchFamily="34" charset="0"/>
              </a:rPr>
              <a:t>Al servizio,</a:t>
            </a:r>
          </a:p>
          <a:p>
            <a:pPr algn="just">
              <a:lnSpc>
                <a:spcPct val="100000"/>
              </a:lnSpc>
              <a:buFont typeface="Wingdings" panose="05000000000000000000" pitchFamily="2" charset="2"/>
              <a:buChar char="ü"/>
            </a:pPr>
            <a:r>
              <a:rPr lang="it-IT" sz="1800" dirty="0">
                <a:latin typeface="Tahoma" panose="020B0604030504040204" pitchFamily="34" charset="0"/>
                <a:cs typeface="Tahoma" panose="020B0604030504040204" pitchFamily="34" charset="0"/>
              </a:rPr>
              <a:t>Alla metodologia applicata,</a:t>
            </a:r>
          </a:p>
          <a:p>
            <a:pPr algn="just">
              <a:lnSpc>
                <a:spcPct val="100000"/>
              </a:lnSpc>
              <a:buFont typeface="Wingdings" panose="05000000000000000000" pitchFamily="2" charset="2"/>
              <a:buChar char="ü"/>
            </a:pPr>
            <a:r>
              <a:rPr lang="it-IT" sz="1800" dirty="0">
                <a:latin typeface="Tahoma" panose="020B0604030504040204" pitchFamily="34" charset="0"/>
                <a:cs typeface="Tahoma" panose="020B0604030504040204" pitchFamily="34" charset="0"/>
              </a:rPr>
              <a:t>All’integrazione pubblico-privato,</a:t>
            </a:r>
          </a:p>
          <a:p>
            <a:pPr algn="just">
              <a:lnSpc>
                <a:spcPct val="100000"/>
              </a:lnSpc>
              <a:buFont typeface="Wingdings" panose="05000000000000000000" pitchFamily="2" charset="2"/>
              <a:buChar char="ü"/>
            </a:pPr>
            <a:r>
              <a:rPr lang="it-IT" sz="1800" dirty="0">
                <a:latin typeface="Tahoma" panose="020B0604030504040204" pitchFamily="34" charset="0"/>
                <a:cs typeface="Tahoma" panose="020B0604030504040204" pitchFamily="34" charset="0"/>
              </a:rPr>
              <a:t>Al sistema di governance.</a:t>
            </a:r>
          </a:p>
          <a:p>
            <a:pPr algn="just">
              <a:lnSpc>
                <a:spcPct val="100000"/>
              </a:lnSpc>
              <a:buFont typeface="Wingdings" panose="05000000000000000000" pitchFamily="2" charset="2"/>
              <a:buChar char="ü"/>
            </a:pPr>
            <a:endParaRPr lang="it-IT" sz="1800" dirty="0">
              <a:latin typeface="Tahoma" panose="020B0604030504040204" pitchFamily="34" charset="0"/>
              <a:cs typeface="Tahoma" panose="020B0604030504040204" pitchFamily="34" charset="0"/>
            </a:endParaRPr>
          </a:p>
          <a:p>
            <a:pPr algn="just">
              <a:lnSpc>
                <a:spcPct val="100000"/>
              </a:lnSpc>
            </a:pPr>
            <a:endParaRPr lang="it-IT" sz="1800" dirty="0">
              <a:latin typeface="Tahoma" panose="020B0604030504040204" pitchFamily="34" charset="0"/>
              <a:cs typeface="Tahoma" panose="020B0604030504040204" pitchFamily="34" charset="0"/>
            </a:endParaRPr>
          </a:p>
        </p:txBody>
      </p:sp>
      <p:sp>
        <p:nvSpPr>
          <p:cNvPr id="13"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FOCUS: </a:t>
            </a:r>
            <a:r>
              <a:rPr lang="en-US" sz="4000" dirty="0" err="1">
                <a:solidFill>
                  <a:srgbClr val="F28C00"/>
                </a:solidFill>
                <a:latin typeface="Tahoma"/>
                <a:ea typeface="Tahoma"/>
                <a:cs typeface="Tahoma"/>
                <a:sym typeface="Tahoma"/>
              </a:rPr>
              <a:t>Innovatività</a:t>
            </a:r>
            <a:r>
              <a:rPr lang="en-US" sz="4000" dirty="0">
                <a:solidFill>
                  <a:srgbClr val="F28C00"/>
                </a:solidFill>
                <a:latin typeface="Tahoma"/>
                <a:ea typeface="Tahoma"/>
                <a:cs typeface="Tahoma"/>
                <a:sym typeface="Tahoma"/>
              </a:rPr>
              <a:t> (1)</a:t>
            </a:r>
          </a:p>
        </p:txBody>
      </p:sp>
      <p:pic>
        <p:nvPicPr>
          <p:cNvPr id="10"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59545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txBox="1">
            <a:spLocks/>
          </p:cNvSpPr>
          <p:nvPr/>
        </p:nvSpPr>
        <p:spPr bwMode="auto">
          <a:xfrm>
            <a:off x="312234" y="1648763"/>
            <a:ext cx="11547835" cy="426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ct val="100000"/>
              </a:lnSpc>
              <a:buNone/>
            </a:pPr>
            <a:r>
              <a:rPr lang="it-IT" sz="2000" dirty="0">
                <a:latin typeface="Tahoma" panose="020B0604030504040204" pitchFamily="34" charset="0"/>
                <a:cs typeface="Tahoma" panose="020B0604030504040204" pitchFamily="34" charset="0"/>
              </a:rPr>
              <a:t>A titolo di esempio, saranno privilegiati interventi che:</a:t>
            </a:r>
          </a:p>
          <a:p>
            <a:pPr marL="0" indent="0" algn="just">
              <a:lnSpc>
                <a:spcPct val="100000"/>
              </a:lnSpc>
              <a:buNone/>
            </a:pPr>
            <a:endParaRPr lang="it-IT" sz="2000" dirty="0">
              <a:latin typeface="Tahoma" panose="020B0604030504040204" pitchFamily="34" charset="0"/>
              <a:ea typeface="Tahoma"/>
              <a:cs typeface="Tahoma" panose="020B0604030504040204" pitchFamily="34" charset="0"/>
            </a:endParaRPr>
          </a:p>
          <a:p>
            <a:pPr algn="just">
              <a:lnSpc>
                <a:spcPct val="100000"/>
              </a:lnSpc>
              <a:spcBef>
                <a:spcPts val="600"/>
              </a:spcBef>
              <a:buFont typeface="Wingdings" panose="05000000000000000000" pitchFamily="2" charset="2"/>
              <a:buChar char="ü"/>
            </a:pPr>
            <a:endParaRPr lang="it-IT" sz="2000" dirty="0">
              <a:latin typeface="Tahoma" panose="020B0604030504040204" pitchFamily="34" charset="0"/>
              <a:cs typeface="Tahoma" panose="020B0604030504040204" pitchFamily="34" charset="0"/>
            </a:endParaRPr>
          </a:p>
          <a:p>
            <a:pPr algn="just">
              <a:lnSpc>
                <a:spcPct val="100000"/>
              </a:lnSpc>
              <a:spcBef>
                <a:spcPts val="600"/>
              </a:spcBef>
              <a:buFont typeface="Wingdings" panose="05000000000000000000" pitchFamily="2" charset="2"/>
              <a:buChar char="ü"/>
            </a:pPr>
            <a:r>
              <a:rPr lang="it-IT" sz="2000" dirty="0">
                <a:latin typeface="Tahoma" panose="020B0604030504040204" pitchFamily="34" charset="0"/>
                <a:cs typeface="Tahoma" panose="020B0604030504040204" pitchFamily="34" charset="0"/>
              </a:rPr>
              <a:t>Offrano sperimentazioni inedite nella composizione del partenariato,</a:t>
            </a:r>
            <a:endParaRPr lang="it-IT" sz="2000" dirty="0">
              <a:latin typeface="Tahoma" panose="020B0604030504040204" pitchFamily="34" charset="0"/>
              <a:ea typeface="Tahoma"/>
              <a:cs typeface="Tahoma" panose="020B0604030504040204" pitchFamily="34" charset="0"/>
            </a:endParaRPr>
          </a:p>
          <a:p>
            <a:pPr algn="just">
              <a:lnSpc>
                <a:spcPct val="100000"/>
              </a:lnSpc>
              <a:spcBef>
                <a:spcPts val="600"/>
              </a:spcBef>
              <a:buFont typeface="Wingdings" panose="05000000000000000000" pitchFamily="2" charset="2"/>
              <a:buChar char="ü"/>
            </a:pPr>
            <a:endParaRPr lang="it-IT" sz="2000" dirty="0">
              <a:latin typeface="Tahoma" panose="020B0604030504040204" pitchFamily="34" charset="0"/>
              <a:cs typeface="Tahoma" panose="020B0604030504040204" pitchFamily="34" charset="0"/>
            </a:endParaRPr>
          </a:p>
          <a:p>
            <a:pPr algn="just">
              <a:lnSpc>
                <a:spcPct val="100000"/>
              </a:lnSpc>
              <a:spcBef>
                <a:spcPts val="600"/>
              </a:spcBef>
              <a:buFont typeface="Wingdings" panose="05000000000000000000" pitchFamily="2" charset="2"/>
              <a:buChar char="ü"/>
            </a:pPr>
            <a:r>
              <a:rPr lang="it-IT" sz="2000" dirty="0">
                <a:latin typeface="Tahoma" panose="020B0604030504040204" pitchFamily="34" charset="0"/>
                <a:cs typeface="Tahoma" panose="020B0604030504040204" pitchFamily="34" charset="0"/>
              </a:rPr>
              <a:t>Includano l’impiego di metodologie operative nuove e/o di tecnologie avanzate,</a:t>
            </a:r>
          </a:p>
          <a:p>
            <a:pPr algn="just">
              <a:lnSpc>
                <a:spcPct val="100000"/>
              </a:lnSpc>
              <a:spcBef>
                <a:spcPts val="600"/>
              </a:spcBef>
              <a:buFont typeface="Wingdings" panose="05000000000000000000" pitchFamily="2" charset="2"/>
              <a:buChar char="ü"/>
            </a:pPr>
            <a:endParaRPr lang="it-IT" sz="2000" dirty="0">
              <a:latin typeface="Tahoma" panose="020B0604030504040204" pitchFamily="34" charset="0"/>
              <a:cs typeface="Tahoma" panose="020B0604030504040204" pitchFamily="34" charset="0"/>
            </a:endParaRPr>
          </a:p>
          <a:p>
            <a:pPr algn="just">
              <a:lnSpc>
                <a:spcPct val="100000"/>
              </a:lnSpc>
              <a:spcBef>
                <a:spcPts val="600"/>
              </a:spcBef>
              <a:buFont typeface="Wingdings" panose="05000000000000000000" pitchFamily="2" charset="2"/>
              <a:buChar char="ü"/>
            </a:pPr>
            <a:r>
              <a:rPr lang="it-IT" sz="2000" dirty="0">
                <a:latin typeface="Tahoma" panose="020B0604030504040204" pitchFamily="34" charset="0"/>
                <a:cs typeface="Tahoma" panose="020B0604030504040204" pitchFamily="34" charset="0"/>
              </a:rPr>
              <a:t>Agiscano su contesti particolarmente deprivati.</a:t>
            </a:r>
          </a:p>
          <a:p>
            <a:pPr algn="just">
              <a:lnSpc>
                <a:spcPct val="100000"/>
              </a:lnSpc>
              <a:buFont typeface="Wingdings" panose="05000000000000000000" pitchFamily="2" charset="2"/>
              <a:buChar char="ü"/>
            </a:pPr>
            <a:endParaRPr lang="it-IT" sz="2000" dirty="0">
              <a:latin typeface="Tahoma" panose="020B0604030504040204" pitchFamily="34" charset="0"/>
              <a:cs typeface="Tahoma" panose="020B0604030504040204" pitchFamily="34" charset="0"/>
            </a:endParaRPr>
          </a:p>
          <a:p>
            <a:pPr algn="just">
              <a:lnSpc>
                <a:spcPct val="100000"/>
              </a:lnSpc>
            </a:pPr>
            <a:endParaRPr lang="it-IT" sz="2000" dirty="0">
              <a:latin typeface="Tahoma" panose="020B0604030504040204" pitchFamily="34" charset="0"/>
              <a:cs typeface="Tahoma" panose="020B0604030504040204" pitchFamily="34" charset="0"/>
            </a:endParaRPr>
          </a:p>
        </p:txBody>
      </p:sp>
      <p:sp>
        <p:nvSpPr>
          <p:cNvPr id="13"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 FOCUS: </a:t>
            </a:r>
            <a:r>
              <a:rPr lang="en-US" sz="4000" dirty="0" err="1">
                <a:solidFill>
                  <a:srgbClr val="F28C00"/>
                </a:solidFill>
                <a:latin typeface="Tahoma"/>
                <a:ea typeface="Tahoma"/>
                <a:cs typeface="Tahoma"/>
                <a:sym typeface="Tahoma"/>
              </a:rPr>
              <a:t>Innovatività</a:t>
            </a:r>
            <a:r>
              <a:rPr lang="en-US" sz="4000" dirty="0">
                <a:solidFill>
                  <a:srgbClr val="F28C00"/>
                </a:solidFill>
                <a:latin typeface="Tahoma"/>
                <a:ea typeface="Tahoma"/>
                <a:cs typeface="Tahoma"/>
                <a:sym typeface="Tahoma"/>
              </a:rPr>
              <a:t> (2)</a:t>
            </a:r>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356867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376" t="62482" r="-376" b="-713"/>
          <a:stretch/>
        </p:blipFill>
        <p:spPr>
          <a:xfrm>
            <a:off x="366552" y="1777178"/>
            <a:ext cx="11422940" cy="3954322"/>
          </a:xfrm>
          <a:prstGeom prst="rect">
            <a:avLst/>
          </a:prstGeom>
          <a:ln>
            <a:solidFill>
              <a:schemeClr val="tx1"/>
            </a:solidFill>
          </a:ln>
        </p:spPr>
      </p:pic>
      <p:sp>
        <p:nvSpPr>
          <p:cNvPr id="326" name="Shape 326"/>
          <p:cNvSpPr txBox="1"/>
          <p:nvPr/>
        </p:nvSpPr>
        <p:spPr>
          <a:xfrm>
            <a:off x="7460055" y="1702051"/>
            <a:ext cx="4164595" cy="4237023"/>
          </a:xfrm>
          <a:prstGeom prst="rect">
            <a:avLst/>
          </a:prstGeom>
          <a:noFill/>
          <a:ln>
            <a:noFill/>
          </a:ln>
        </p:spPr>
        <p:txBody>
          <a:bodyPr lIns="91425" tIns="45700" rIns="91425" bIns="45700" anchor="t" anchorCtr="0">
            <a:noAutofit/>
          </a:bodyPr>
          <a:lstStyle/>
          <a:p>
            <a:pPr lvl="0" algn="ctr">
              <a:buClr>
                <a:schemeClr val="dk1"/>
              </a:buClr>
              <a:buSzPct val="25000"/>
            </a:pPr>
            <a:endParaRPr lang="en-US" sz="2000" b="0" i="0" u="non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Shape 246"/>
          <p:cNvSpPr txBox="1">
            <a:spLocks/>
          </p:cNvSpPr>
          <p:nvPr/>
        </p:nvSpPr>
        <p:spPr>
          <a:xfrm>
            <a:off x="658420" y="186755"/>
            <a:ext cx="11130353" cy="6371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buClr>
                <a:srgbClr val="F28C00"/>
              </a:buClr>
              <a:buSzPct val="25000"/>
            </a:pPr>
            <a:r>
              <a:rPr lang="en-US" sz="4000" dirty="0" err="1">
                <a:solidFill>
                  <a:srgbClr val="F28C00"/>
                </a:solidFill>
                <a:latin typeface="Tahoma"/>
                <a:ea typeface="Tahoma"/>
                <a:cs typeface="Tahoma"/>
                <a:sym typeface="Tahoma"/>
              </a:rPr>
              <a:t>Modalità</a:t>
            </a:r>
            <a:r>
              <a:rPr lang="en-US" sz="4000" dirty="0">
                <a:solidFill>
                  <a:srgbClr val="F28C00"/>
                </a:solidFill>
                <a:latin typeface="Tahoma"/>
                <a:ea typeface="Tahoma"/>
                <a:cs typeface="Tahoma"/>
                <a:sym typeface="Tahoma"/>
              </a:rPr>
              <a:t> di </a:t>
            </a:r>
            <a:r>
              <a:rPr lang="en-US" sz="4000" dirty="0" err="1">
                <a:solidFill>
                  <a:srgbClr val="F28C00"/>
                </a:solidFill>
                <a:latin typeface="Tahoma"/>
                <a:ea typeface="Tahoma"/>
                <a:cs typeface="Tahoma"/>
                <a:sym typeface="Tahoma"/>
              </a:rPr>
              <a:t>presentazione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delle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proposte</a:t>
            </a:r>
            <a:endParaRPr lang="en-US" sz="4000" dirty="0">
              <a:solidFill>
                <a:srgbClr val="F28C00"/>
              </a:solidFill>
              <a:latin typeface="Tahoma"/>
              <a:ea typeface="Tahoma"/>
              <a:cs typeface="Tahoma"/>
              <a:sym typeface="Tahoma"/>
            </a:endParaRPr>
          </a:p>
        </p:txBody>
      </p:sp>
      <p:sp>
        <p:nvSpPr>
          <p:cNvPr id="3" name="Freccia in giù 2"/>
          <p:cNvSpPr/>
          <p:nvPr/>
        </p:nvSpPr>
        <p:spPr>
          <a:xfrm>
            <a:off x="1713169" y="4714191"/>
            <a:ext cx="182945" cy="304510"/>
          </a:xfrm>
          <a:prstGeom prst="downArrow">
            <a:avLst/>
          </a:prstGeom>
          <a:solidFill>
            <a:schemeClr val="accent2"/>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5" name="Rettangolo 4"/>
          <p:cNvSpPr/>
          <p:nvPr/>
        </p:nvSpPr>
        <p:spPr>
          <a:xfrm>
            <a:off x="302158" y="5137209"/>
            <a:ext cx="1794456" cy="30078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5117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Shape 335"/>
          <p:cNvSpPr txBox="1"/>
          <p:nvPr/>
        </p:nvSpPr>
        <p:spPr>
          <a:xfrm>
            <a:off x="8283921" y="2005604"/>
            <a:ext cx="3585172" cy="4009734"/>
          </a:xfrm>
          <a:prstGeom prst="rect">
            <a:avLst/>
          </a:prstGeom>
          <a:noFill/>
          <a:ln>
            <a:noFill/>
          </a:ln>
        </p:spPr>
        <p:txBody>
          <a:bodyPr lIns="91425" tIns="45700" rIns="91425" bIns="45700" anchor="t" anchorCtr="0">
            <a:noAutofit/>
          </a:bodyPr>
          <a:lstStyle/>
          <a:p>
            <a:pPr algn="ctr"/>
            <a:endParaRPr lang="it-IT" sz="2000" dirty="0">
              <a:latin typeface="Tahoma" panose="020B0604030504040204" pitchFamily="34" charset="0"/>
              <a:ea typeface="Tahoma" panose="020B0604030504040204" pitchFamily="34" charset="0"/>
              <a:cs typeface="Tahoma" panose="020B0604030504040204" pitchFamily="34" charset="0"/>
            </a:endParaRPr>
          </a:p>
        </p:txBody>
      </p:sp>
      <p:pic>
        <p:nvPicPr>
          <p:cNvPr id="3" name="Immagine 2"/>
          <p:cNvPicPr>
            <a:picLocks noChangeAspect="1"/>
          </p:cNvPicPr>
          <p:nvPr/>
        </p:nvPicPr>
        <p:blipFill>
          <a:blip r:embed="rId3"/>
          <a:stretch>
            <a:fillRect/>
          </a:stretch>
        </p:blipFill>
        <p:spPr>
          <a:xfrm>
            <a:off x="1582734" y="964563"/>
            <a:ext cx="8727334" cy="4877738"/>
          </a:xfrm>
          <a:prstGeom prst="rect">
            <a:avLst/>
          </a:prstGeom>
        </p:spPr>
      </p:pic>
      <p:sp>
        <p:nvSpPr>
          <p:cNvPr id="9"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Iscrizione</a:t>
            </a:r>
            <a:r>
              <a:rPr lang="en-US" sz="4000" dirty="0">
                <a:solidFill>
                  <a:srgbClr val="F28C00"/>
                </a:solidFill>
                <a:latin typeface="Tahoma"/>
                <a:ea typeface="Tahoma"/>
                <a:cs typeface="Tahoma"/>
                <a:sym typeface="Tahoma"/>
              </a:rPr>
              <a:t> in </a:t>
            </a:r>
            <a:r>
              <a:rPr lang="en-US" sz="4000" dirty="0" err="1">
                <a:solidFill>
                  <a:srgbClr val="F28C00"/>
                </a:solidFill>
                <a:latin typeface="Tahoma"/>
                <a:ea typeface="Tahoma"/>
                <a:cs typeface="Tahoma"/>
                <a:sym typeface="Tahoma"/>
              </a:rPr>
              <a:t>piattaforma</a:t>
            </a:r>
          </a:p>
        </p:txBody>
      </p:sp>
      <p:sp>
        <p:nvSpPr>
          <p:cNvPr id="11" name="Freccia in giù 10"/>
          <p:cNvSpPr/>
          <p:nvPr/>
        </p:nvSpPr>
        <p:spPr>
          <a:xfrm>
            <a:off x="3511954" y="3838072"/>
            <a:ext cx="570368" cy="561667"/>
          </a:xfrm>
          <a:prstGeom prst="downArrow">
            <a:avLst/>
          </a:prstGeom>
          <a:solidFill>
            <a:schemeClr val="accent2"/>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pic>
        <p:nvPicPr>
          <p:cNvPr id="10"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1703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429207" y="971788"/>
            <a:ext cx="11285977" cy="4870511"/>
          </a:xfrm>
          <a:prstGeom prst="rect">
            <a:avLst/>
          </a:prstGeom>
        </p:spPr>
      </p:pic>
      <p:sp>
        <p:nvSpPr>
          <p:cNvPr id="335" name="Shape 335"/>
          <p:cNvSpPr txBox="1"/>
          <p:nvPr/>
        </p:nvSpPr>
        <p:spPr>
          <a:xfrm>
            <a:off x="8283921" y="2005604"/>
            <a:ext cx="3585172" cy="4009734"/>
          </a:xfrm>
          <a:prstGeom prst="rect">
            <a:avLst/>
          </a:prstGeom>
          <a:noFill/>
          <a:ln>
            <a:noFill/>
          </a:ln>
        </p:spPr>
        <p:txBody>
          <a:bodyPr lIns="91425" tIns="45700" rIns="91425" bIns="45700" anchor="t" anchorCtr="0">
            <a:noAutofit/>
          </a:bodyPr>
          <a:lstStyle/>
          <a:p>
            <a:pPr algn="ctr"/>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9"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dirty="0">
                <a:solidFill>
                  <a:srgbClr val="F28C00"/>
                </a:solidFill>
                <a:latin typeface="Tahoma"/>
                <a:ea typeface="Tahoma"/>
                <a:cs typeface="Tahoma"/>
                <a:sym typeface="Tahoma"/>
              </a:rPr>
              <a:t> La homepage</a:t>
            </a:r>
          </a:p>
        </p:txBody>
      </p:sp>
      <p:pic>
        <p:nvPicPr>
          <p:cNvPr id="10"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3" name="Freccia in giù 12"/>
          <p:cNvSpPr/>
          <p:nvPr/>
        </p:nvSpPr>
        <p:spPr>
          <a:xfrm rot="5400000">
            <a:off x="1376380" y="889117"/>
            <a:ext cx="140753" cy="561667"/>
          </a:xfrm>
          <a:prstGeom prst="downArrow">
            <a:avLst/>
          </a:prstGeom>
          <a:solidFill>
            <a:schemeClr val="accent2"/>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10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Shape 335"/>
          <p:cNvSpPr txBox="1"/>
          <p:nvPr/>
        </p:nvSpPr>
        <p:spPr>
          <a:xfrm>
            <a:off x="8283921" y="2005604"/>
            <a:ext cx="3585172" cy="4009734"/>
          </a:xfrm>
          <a:prstGeom prst="rect">
            <a:avLst/>
          </a:prstGeom>
          <a:noFill/>
          <a:ln>
            <a:noFill/>
          </a:ln>
        </p:spPr>
        <p:txBody>
          <a:bodyPr lIns="91425" tIns="45700" rIns="91425" bIns="45700" anchor="t" anchorCtr="0">
            <a:noAutofit/>
          </a:bodyPr>
          <a:lstStyle/>
          <a:p>
            <a:pPr algn="ctr"/>
            <a:endParaRPr lang="it-IT" sz="2000" dirty="0">
              <a:latin typeface="Tahoma" panose="020B0604030504040204" pitchFamily="34" charset="0"/>
              <a:ea typeface="Tahoma" panose="020B0604030504040204" pitchFamily="34" charset="0"/>
              <a:cs typeface="Tahoma" panose="020B0604030504040204" pitchFamily="34" charset="0"/>
            </a:endParaRPr>
          </a:p>
        </p:txBody>
      </p:sp>
      <p:sp>
        <p:nvSpPr>
          <p:cNvPr id="9"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dirty="0">
                <a:solidFill>
                  <a:srgbClr val="F28C00"/>
                </a:solidFill>
                <a:latin typeface="Tahoma"/>
                <a:ea typeface="Tahoma"/>
                <a:cs typeface="Tahoma"/>
                <a:sym typeface="Tahoma"/>
              </a:rPr>
              <a:t> Il menu</a:t>
            </a:r>
          </a:p>
        </p:txBody>
      </p:sp>
      <p:pic>
        <p:nvPicPr>
          <p:cNvPr id="1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2" name="Immagine 1"/>
          <p:cNvPicPr>
            <a:picLocks noChangeAspect="1"/>
          </p:cNvPicPr>
          <p:nvPr/>
        </p:nvPicPr>
        <p:blipFill>
          <a:blip r:embed="rId4"/>
          <a:stretch>
            <a:fillRect/>
          </a:stretch>
        </p:blipFill>
        <p:spPr>
          <a:xfrm>
            <a:off x="439634" y="971262"/>
            <a:ext cx="11366085" cy="4871038"/>
          </a:xfrm>
          <a:prstGeom prst="rect">
            <a:avLst/>
          </a:prstGeom>
        </p:spPr>
      </p:pic>
      <p:sp>
        <p:nvSpPr>
          <p:cNvPr id="8" name="Freccia in giù 7"/>
          <p:cNvSpPr/>
          <p:nvPr/>
        </p:nvSpPr>
        <p:spPr>
          <a:xfrm rot="5400000">
            <a:off x="1231524" y="2419153"/>
            <a:ext cx="140753" cy="561667"/>
          </a:xfrm>
          <a:prstGeom prst="downArrow">
            <a:avLst/>
          </a:prstGeom>
          <a:solidFill>
            <a:schemeClr val="accent2"/>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5906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9"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Cercare</a:t>
            </a:r>
            <a:r>
              <a:rPr lang="en-US" sz="4000" dirty="0">
                <a:solidFill>
                  <a:srgbClr val="F28C00"/>
                </a:solidFill>
                <a:latin typeface="Tahoma"/>
                <a:ea typeface="Tahoma"/>
                <a:cs typeface="Tahoma"/>
                <a:sym typeface="Tahoma"/>
              </a:rPr>
              <a:t> il </a:t>
            </a:r>
            <a:r>
              <a:rPr lang="en-US" sz="4000" dirty="0" err="1">
                <a:solidFill>
                  <a:srgbClr val="F28C00"/>
                </a:solidFill>
                <a:latin typeface="Tahoma"/>
                <a:ea typeface="Tahoma"/>
                <a:cs typeface="Tahoma"/>
                <a:sym typeface="Tahoma"/>
              </a:rPr>
              <a:t>bando</a:t>
            </a:r>
            <a:endParaRPr lang="en-US" sz="4000" dirty="0">
              <a:solidFill>
                <a:srgbClr val="F28C00"/>
              </a:solidFill>
              <a:latin typeface="Tahoma"/>
              <a:ea typeface="Tahoma"/>
              <a:cs typeface="Tahoma"/>
              <a:sym typeface="Tahoma"/>
            </a:endParaRPr>
          </a:p>
        </p:txBody>
      </p:sp>
      <p:pic>
        <p:nvPicPr>
          <p:cNvPr id="1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3" name="Immagine 2"/>
          <p:cNvPicPr>
            <a:picLocks noChangeAspect="1"/>
          </p:cNvPicPr>
          <p:nvPr/>
        </p:nvPicPr>
        <p:blipFill>
          <a:blip r:embed="rId4"/>
          <a:stretch>
            <a:fillRect/>
          </a:stretch>
        </p:blipFill>
        <p:spPr>
          <a:xfrm>
            <a:off x="235391" y="1849976"/>
            <a:ext cx="10999960" cy="2504742"/>
          </a:xfrm>
          <a:prstGeom prst="rect">
            <a:avLst/>
          </a:prstGeom>
        </p:spPr>
      </p:pic>
      <p:sp>
        <p:nvSpPr>
          <p:cNvPr id="11" name="Freccia in giù 10"/>
          <p:cNvSpPr/>
          <p:nvPr/>
        </p:nvSpPr>
        <p:spPr>
          <a:xfrm rot="5400000">
            <a:off x="1793191" y="3034789"/>
            <a:ext cx="140753" cy="561667"/>
          </a:xfrm>
          <a:prstGeom prst="downArrow">
            <a:avLst/>
          </a:prstGeom>
          <a:solidFill>
            <a:schemeClr val="accent2"/>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13" name="Freccia in giù 12"/>
          <p:cNvSpPr/>
          <p:nvPr/>
        </p:nvSpPr>
        <p:spPr>
          <a:xfrm rot="5400000">
            <a:off x="11445808" y="3202704"/>
            <a:ext cx="140753" cy="561667"/>
          </a:xfrm>
          <a:prstGeom prst="downArrow">
            <a:avLst/>
          </a:prstGeom>
          <a:solidFill>
            <a:schemeClr val="accent2"/>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098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369702" y="98103"/>
            <a:ext cx="9645011" cy="1086404"/>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i="1" dirty="0">
                <a:solidFill>
                  <a:srgbClr val="F28C00"/>
                </a:solidFill>
                <a:latin typeface="Tahoma"/>
                <a:ea typeface="Tahoma"/>
                <a:cs typeface="Tahoma"/>
                <a:sym typeface="Tahoma"/>
              </a:rPr>
              <a:t> </a:t>
            </a:r>
            <a:r>
              <a:rPr lang="en-US" sz="4000" i="1" dirty="0" err="1">
                <a:solidFill>
                  <a:srgbClr val="F28C00"/>
                </a:solidFill>
                <a:latin typeface="Tahoma"/>
                <a:ea typeface="Tahoma"/>
                <a:cs typeface="Tahoma"/>
                <a:sym typeface="Tahoma"/>
              </a:rPr>
              <a:t>Dati</a:t>
            </a:r>
            <a:r>
              <a:rPr lang="en-US" sz="4000" i="1" dirty="0">
                <a:solidFill>
                  <a:srgbClr val="F28C00"/>
                </a:solidFill>
                <a:latin typeface="Tahoma"/>
                <a:ea typeface="Tahoma"/>
                <a:cs typeface="Tahoma"/>
                <a:sym typeface="Tahoma"/>
              </a:rPr>
              <a:t> di </a:t>
            </a:r>
            <a:r>
              <a:rPr lang="en-US" sz="4000" i="1" dirty="0" err="1">
                <a:solidFill>
                  <a:srgbClr val="F28C00"/>
                </a:solidFill>
                <a:latin typeface="Tahoma"/>
                <a:ea typeface="Tahoma"/>
                <a:cs typeface="Tahoma"/>
                <a:sym typeface="Tahoma"/>
              </a:rPr>
              <a:t>progetto</a:t>
            </a:r>
            <a:r>
              <a:rPr lang="en-US" sz="4000" i="1" dirty="0">
                <a:solidFill>
                  <a:srgbClr val="F28C00"/>
                </a:solidFill>
                <a:latin typeface="Tahoma"/>
                <a:ea typeface="Tahoma"/>
                <a:cs typeface="Tahoma"/>
              </a:rPr>
              <a:t> </a:t>
            </a:r>
            <a:endParaRPr lang="en-US" sz="4000" i="1" dirty="0" err="1">
              <a:solidFill>
                <a:srgbClr val="F28C00"/>
              </a:solidFill>
              <a:latin typeface="Tahoma"/>
              <a:ea typeface="Tahoma"/>
              <a:cs typeface="Tahoma"/>
            </a:endParaRPr>
          </a:p>
        </p:txBody>
      </p:sp>
      <p:sp>
        <p:nvSpPr>
          <p:cNvPr id="17" name="CasellaDiTesto 16"/>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7" name="Immagine 10" descr="Immagine che contiene screenshot&#10;&#10;Descrizione generata con affidabilità molto elevata">
            <a:extLst>
              <a:ext uri="{FF2B5EF4-FFF2-40B4-BE49-F238E27FC236}">
                <a16:creationId xmlns:a16="http://schemas.microsoft.com/office/drawing/2014/main" id="{C33AA342-391C-427F-BF21-2BE38B547869}"/>
              </a:ext>
            </a:extLst>
          </p:cNvPr>
          <p:cNvPicPr>
            <a:picLocks noChangeAspect="1"/>
          </p:cNvPicPr>
          <p:nvPr/>
        </p:nvPicPr>
        <p:blipFill>
          <a:blip r:embed="rId2"/>
          <a:stretch>
            <a:fillRect/>
          </a:stretch>
        </p:blipFill>
        <p:spPr>
          <a:xfrm>
            <a:off x="887240" y="977774"/>
            <a:ext cx="10438645" cy="4946776"/>
          </a:xfrm>
          <a:prstGeom prst="rect">
            <a:avLst/>
          </a:prstGeom>
        </p:spPr>
      </p:pic>
      <p:pic>
        <p:nvPicPr>
          <p:cNvPr id="16"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226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i="1" dirty="0">
                <a:solidFill>
                  <a:srgbClr val="F28C00"/>
                </a:solidFill>
                <a:latin typeface="Tahoma"/>
                <a:ea typeface="Tahoma"/>
                <a:cs typeface="Tahoma"/>
                <a:sym typeface="Tahoma"/>
              </a:rPr>
              <a:t> </a:t>
            </a:r>
            <a:r>
              <a:rPr lang="en-US" sz="4000" i="1" dirty="0" err="1">
                <a:solidFill>
                  <a:srgbClr val="F28C00"/>
                </a:solidFill>
                <a:latin typeface="Tahoma"/>
                <a:ea typeface="Tahoma"/>
                <a:cs typeface="Tahoma"/>
                <a:sym typeface="Tahoma"/>
              </a:rPr>
              <a:t>Formulario</a:t>
            </a:r>
            <a:r>
              <a:rPr lang="en-US" sz="4000" i="1" dirty="0">
                <a:solidFill>
                  <a:srgbClr val="F28C00"/>
                </a:solidFill>
                <a:latin typeface="Tahoma"/>
                <a:ea typeface="Tahoma"/>
                <a:cs typeface="Tahoma"/>
              </a:rPr>
              <a:t> - Idea </a:t>
            </a:r>
            <a:r>
              <a:rPr lang="en-US" sz="4000" i="1" dirty="0" err="1">
                <a:solidFill>
                  <a:srgbClr val="F28C00"/>
                </a:solidFill>
                <a:latin typeface="Tahoma"/>
                <a:ea typeface="Tahoma"/>
                <a:cs typeface="Tahoma"/>
              </a:rPr>
              <a:t>progettuale</a:t>
            </a:r>
            <a:endParaRPr lang="en-US" sz="4000" i="1" dirty="0" err="1">
              <a:solidFill>
                <a:srgbClr val="F28C00"/>
              </a:solidFill>
              <a:latin typeface="Tahoma"/>
              <a:ea typeface="Tahoma"/>
              <a:cs typeface="Tahoma"/>
              <a:sym typeface="Tahoma"/>
            </a:endParaRPr>
          </a:p>
        </p:txBody>
      </p:sp>
      <p:pic>
        <p:nvPicPr>
          <p:cNvPr id="1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2" name="Immagine 2" descr="Immagine che contiene screenshot&#10;&#10;Descrizione generata con affidabilità molto elevata">
            <a:extLst>
              <a:ext uri="{FF2B5EF4-FFF2-40B4-BE49-F238E27FC236}">
                <a16:creationId xmlns:a16="http://schemas.microsoft.com/office/drawing/2014/main" id="{604FE1AC-04B2-4E66-82EC-D1883C535AD0}"/>
              </a:ext>
            </a:extLst>
          </p:cNvPr>
          <p:cNvPicPr>
            <a:picLocks noChangeAspect="1"/>
          </p:cNvPicPr>
          <p:nvPr/>
        </p:nvPicPr>
        <p:blipFill>
          <a:blip r:embed="rId3"/>
          <a:stretch>
            <a:fillRect/>
          </a:stretch>
        </p:blipFill>
        <p:spPr>
          <a:xfrm>
            <a:off x="878186" y="889539"/>
            <a:ext cx="10438646" cy="5208049"/>
          </a:xfrm>
          <a:prstGeom prst="rect">
            <a:avLst/>
          </a:prstGeom>
        </p:spPr>
      </p:pic>
      <p:sp>
        <p:nvSpPr>
          <p:cNvPr id="4" name="Freccia a sinistra 3">
            <a:extLst>
              <a:ext uri="{FF2B5EF4-FFF2-40B4-BE49-F238E27FC236}">
                <a16:creationId xmlns:a16="http://schemas.microsoft.com/office/drawing/2014/main" id="{8747A2CD-1A26-4735-BBEE-4599CC32317B}"/>
              </a:ext>
            </a:extLst>
          </p:cNvPr>
          <p:cNvSpPr/>
          <p:nvPr/>
        </p:nvSpPr>
        <p:spPr>
          <a:xfrm>
            <a:off x="3114608" y="4329683"/>
            <a:ext cx="978408" cy="484632"/>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69291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AF55C61-20A6-4A4B-A9D9-F7773F188FFF}" type="slidenum">
              <a:rPr lang="it-IT" smtClean="0"/>
              <a:pPr>
                <a:defRPr/>
              </a:pPr>
              <a:t>4</a:t>
            </a:fld>
            <a:endParaRPr lang="it-IT"/>
          </a:p>
        </p:txBody>
      </p:sp>
      <p:pic>
        <p:nvPicPr>
          <p:cNvPr id="1024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15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0245" name="Segnaposto contenuto 2"/>
          <p:cNvSpPr>
            <a:spLocks noGrp="1"/>
          </p:cNvSpPr>
          <p:nvPr>
            <p:ph idx="1"/>
          </p:nvPr>
        </p:nvSpPr>
        <p:spPr>
          <a:xfrm>
            <a:off x="644525" y="1303338"/>
            <a:ext cx="10293350" cy="4510087"/>
          </a:xfrm>
        </p:spPr>
        <p:txBody>
          <a:bodyPr/>
          <a:lstStyle/>
          <a:p>
            <a:pPr marL="0" indent="0" algn="just" eaLnBrk="1" hangingPunct="1">
              <a:lnSpc>
                <a:spcPct val="100000"/>
              </a:lnSpc>
              <a:buFont typeface="Arial" panose="020B0604020202020204" pitchFamily="34" charset="0"/>
              <a:buNone/>
              <a:defRPr/>
            </a:pPr>
            <a:r>
              <a:rPr lang="it-IT" altLang="it-IT" sz="1800" dirty="0"/>
              <a:t>Nel 2014, Save the </a:t>
            </a:r>
            <a:r>
              <a:rPr lang="it-IT" altLang="it-IT" sz="1800" dirty="0" err="1"/>
              <a:t>Children</a:t>
            </a:r>
            <a:r>
              <a:rPr lang="it-IT" altLang="it-IT" sz="1800" dirty="0"/>
              <a:t> ha introdotto per la prima volta in Italia un </a:t>
            </a:r>
            <a:r>
              <a:rPr lang="it-IT" altLang="it-IT" sz="1800" b="1" dirty="0">
                <a:solidFill>
                  <a:srgbClr val="F28C00"/>
                </a:solidFill>
              </a:rPr>
              <a:t>‘Indice di Povertà Educativa’ (IPE) </a:t>
            </a:r>
            <a:r>
              <a:rPr lang="it-IT" altLang="it-IT" sz="1800" dirty="0"/>
              <a:t>per monitorare quanto le regioni favoriscano, o meno, lo sviluppo educativo dei minori. </a:t>
            </a:r>
          </a:p>
          <a:p>
            <a:pPr marL="0" indent="0" algn="just" eaLnBrk="1" hangingPunct="1">
              <a:lnSpc>
                <a:spcPct val="100000"/>
              </a:lnSpc>
              <a:buFont typeface="Arial" panose="020B0604020202020204" pitchFamily="34" charset="0"/>
              <a:buNone/>
              <a:defRPr/>
            </a:pPr>
            <a:r>
              <a:rPr lang="it-IT" altLang="it-IT" sz="1800" dirty="0"/>
              <a:t>I principali indicatori dell’IPE sono:</a:t>
            </a:r>
          </a:p>
          <a:p>
            <a:pPr algn="just" eaLnBrk="1" hangingPunct="1">
              <a:lnSpc>
                <a:spcPct val="100000"/>
              </a:lnSpc>
              <a:defRPr/>
            </a:pPr>
            <a:r>
              <a:rPr lang="it-IT" altLang="it-IT" sz="1800" dirty="0"/>
              <a:t>percentuale bambini tra 0 e 2 anni </a:t>
            </a:r>
            <a:r>
              <a:rPr lang="it-IT" altLang="it-IT" sz="1800" b="1" dirty="0">
                <a:solidFill>
                  <a:srgbClr val="F28C00"/>
                </a:solidFill>
              </a:rPr>
              <a:t>senza accesso ai servizi pubblici educativi per la prima infanzia</a:t>
            </a:r>
          </a:p>
          <a:p>
            <a:pPr algn="just" eaLnBrk="1" hangingPunct="1">
              <a:lnSpc>
                <a:spcPct val="100000"/>
              </a:lnSpc>
              <a:defRPr/>
            </a:pPr>
            <a:r>
              <a:rPr lang="it-IT" altLang="it-IT" sz="1800" dirty="0"/>
              <a:t>percentuale classi della </a:t>
            </a:r>
            <a:r>
              <a:rPr lang="it-IT" altLang="it-IT" sz="1800" b="1" dirty="0">
                <a:solidFill>
                  <a:srgbClr val="F28C00"/>
                </a:solidFill>
              </a:rPr>
              <a:t>scuola primaria</a:t>
            </a:r>
            <a:r>
              <a:rPr lang="it-IT" altLang="it-IT" sz="1800" dirty="0"/>
              <a:t> e della </a:t>
            </a:r>
            <a:r>
              <a:rPr lang="it-IT" altLang="it-IT" sz="1800" b="1" dirty="0">
                <a:solidFill>
                  <a:srgbClr val="F28C00"/>
                </a:solidFill>
              </a:rPr>
              <a:t>scuola secondaria </a:t>
            </a:r>
            <a:r>
              <a:rPr lang="it-IT" altLang="it-IT" sz="1800" dirty="0"/>
              <a:t>di primo grado </a:t>
            </a:r>
            <a:r>
              <a:rPr lang="it-IT" altLang="it-IT" sz="1800" b="1" dirty="0">
                <a:solidFill>
                  <a:srgbClr val="F28C00"/>
                </a:solidFill>
              </a:rPr>
              <a:t>senza tempo pieno</a:t>
            </a:r>
          </a:p>
          <a:p>
            <a:pPr algn="just" eaLnBrk="1" hangingPunct="1">
              <a:lnSpc>
                <a:spcPct val="100000"/>
              </a:lnSpc>
              <a:defRPr/>
            </a:pPr>
            <a:r>
              <a:rPr lang="it-IT" altLang="it-IT" sz="1800" dirty="0"/>
              <a:t>percentuale di </a:t>
            </a:r>
            <a:r>
              <a:rPr lang="it-IT" altLang="it-IT" sz="1800" b="1" dirty="0">
                <a:solidFill>
                  <a:srgbClr val="F28C00"/>
                </a:solidFill>
              </a:rPr>
              <a:t>alunni che non usufruisce del servizio mensa</a:t>
            </a:r>
          </a:p>
          <a:p>
            <a:pPr algn="just" eaLnBrk="1" hangingPunct="1">
              <a:lnSpc>
                <a:spcPct val="100000"/>
              </a:lnSpc>
              <a:defRPr/>
            </a:pPr>
            <a:r>
              <a:rPr lang="it-IT" altLang="it-IT" sz="1800" dirty="0"/>
              <a:t>percentuale dispersione scolastica misurato attraverso l’indicatore europeo “</a:t>
            </a:r>
            <a:r>
              <a:rPr lang="it-IT" altLang="it-IT" sz="1800" dirty="0" err="1"/>
              <a:t>Early</a:t>
            </a:r>
            <a:r>
              <a:rPr lang="it-IT" altLang="it-IT" sz="1800" dirty="0"/>
              <a:t> School </a:t>
            </a:r>
            <a:r>
              <a:rPr lang="it-IT" altLang="it-IT" sz="1800" dirty="0" err="1"/>
              <a:t>Leavers</a:t>
            </a:r>
            <a:endParaRPr lang="it-IT" altLang="it-IT" sz="1800" dirty="0"/>
          </a:p>
          <a:p>
            <a:pPr algn="just" eaLnBrk="1" hangingPunct="1">
              <a:lnSpc>
                <a:spcPct val="100000"/>
              </a:lnSpc>
              <a:defRPr/>
            </a:pPr>
            <a:r>
              <a:rPr lang="it-IT" altLang="it-IT" sz="1800" dirty="0"/>
              <a:t> percentuale di </a:t>
            </a:r>
            <a:r>
              <a:rPr lang="it-IT" altLang="it-IT" sz="1800" b="1" dirty="0">
                <a:solidFill>
                  <a:srgbClr val="F28C00"/>
                </a:solidFill>
              </a:rPr>
              <a:t>minori tra 6 e 17 anni che non sono andati a teatro/concerti</a:t>
            </a:r>
            <a:r>
              <a:rPr lang="it-IT" altLang="it-IT" sz="1800" dirty="0"/>
              <a:t>, non hanno visitato musei o mostre, monumenti o siti archeologici</a:t>
            </a:r>
          </a:p>
          <a:p>
            <a:pPr algn="just" eaLnBrk="1" hangingPunct="1">
              <a:lnSpc>
                <a:spcPct val="100000"/>
              </a:lnSpc>
              <a:defRPr/>
            </a:pPr>
            <a:r>
              <a:rPr lang="it-IT" altLang="it-IT" sz="1800" dirty="0"/>
              <a:t>percentuale di minori tra 6 e 17 anni che </a:t>
            </a:r>
            <a:r>
              <a:rPr lang="it-IT" altLang="it-IT" sz="1800" b="1" dirty="0">
                <a:solidFill>
                  <a:srgbClr val="F28C00"/>
                </a:solidFill>
              </a:rPr>
              <a:t>non praticano sport </a:t>
            </a:r>
            <a:r>
              <a:rPr lang="it-IT" altLang="it-IT" sz="1800" dirty="0"/>
              <a:t>in modo continuativo</a:t>
            </a:r>
          </a:p>
          <a:p>
            <a:pPr algn="just" eaLnBrk="1" hangingPunct="1">
              <a:lnSpc>
                <a:spcPct val="100000"/>
              </a:lnSpc>
              <a:defRPr/>
            </a:pPr>
            <a:r>
              <a:rPr lang="it-IT" altLang="it-IT" sz="1800" dirty="0"/>
              <a:t>percentuale di minori tra 6 e 17 che </a:t>
            </a:r>
            <a:r>
              <a:rPr lang="it-IT" altLang="it-IT" sz="1800" b="1" dirty="0">
                <a:solidFill>
                  <a:srgbClr val="F28C00"/>
                </a:solidFill>
              </a:rPr>
              <a:t>non hanno letto libri</a:t>
            </a:r>
          </a:p>
          <a:p>
            <a:pPr algn="just" eaLnBrk="1" hangingPunct="1">
              <a:lnSpc>
                <a:spcPct val="100000"/>
              </a:lnSpc>
              <a:defRPr/>
            </a:pPr>
            <a:r>
              <a:rPr lang="it-IT" altLang="it-IT" sz="1800" dirty="0"/>
              <a:t>percentuale di minori tra 6 e 17 anni che </a:t>
            </a:r>
            <a:r>
              <a:rPr lang="it-IT" altLang="it-IT" sz="1800" b="1" dirty="0">
                <a:solidFill>
                  <a:srgbClr val="F28C00"/>
                </a:solidFill>
              </a:rPr>
              <a:t>non utilizzano internet</a:t>
            </a:r>
          </a:p>
        </p:txBody>
      </p:sp>
      <p:sp>
        <p:nvSpPr>
          <p:cNvPr id="10246" name="Titolo 1"/>
          <p:cNvSpPr>
            <a:spLocks noGrp="1"/>
          </p:cNvSpPr>
          <p:nvPr>
            <p:ph type="title"/>
          </p:nvPr>
        </p:nvSpPr>
        <p:spPr>
          <a:xfrm>
            <a:off x="534154" y="146050"/>
            <a:ext cx="11009014" cy="803275"/>
          </a:xfrm>
        </p:spPr>
        <p:txBody>
          <a:bodyPr/>
          <a:lstStyle/>
          <a:p>
            <a:pPr algn="ctr" eaLnBrk="1" hangingPunct="1"/>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rPr>
              <a:t>Fattori che alimentano la Povertà Educativa’</a:t>
            </a:r>
          </a:p>
        </p:txBody>
      </p:sp>
    </p:spTree>
    <p:extLst>
      <p:ext uri="{BB962C8B-B14F-4D97-AF65-F5344CB8AC3E}">
        <p14:creationId xmlns:p14="http://schemas.microsoft.com/office/powerpoint/2010/main" val="3396045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369702" y="582197"/>
            <a:ext cx="9645011"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Formulario</a:t>
            </a:r>
            <a:r>
              <a:rPr lang="en-US" sz="4000" dirty="0">
                <a:solidFill>
                  <a:srgbClr val="F28C00"/>
                </a:solidFill>
                <a:latin typeface="Tahoma"/>
                <a:ea typeface="Tahoma"/>
                <a:cs typeface="Tahoma"/>
              </a:rPr>
              <a:t> - Idea </a:t>
            </a:r>
            <a:r>
              <a:rPr lang="en-US" sz="4000" dirty="0" err="1">
                <a:solidFill>
                  <a:srgbClr val="F28C00"/>
                </a:solidFill>
                <a:latin typeface="Tahoma"/>
                <a:ea typeface="Tahoma"/>
                <a:cs typeface="Tahoma"/>
              </a:rPr>
              <a:t>progettuale</a:t>
            </a:r>
            <a:r>
              <a:rPr lang="en-US" sz="4000" dirty="0">
                <a:solidFill>
                  <a:srgbClr val="F28C00"/>
                </a:solidFill>
                <a:latin typeface="Tahoma"/>
                <a:ea typeface="Tahoma"/>
                <a:cs typeface="Tahoma"/>
              </a:rPr>
              <a:t> (1)</a:t>
            </a:r>
            <a:endParaRPr lang="en-US" sz="4000" dirty="0" err="1">
              <a:solidFill>
                <a:srgbClr val="F28C00"/>
              </a:solidFill>
              <a:latin typeface="Tahoma"/>
              <a:ea typeface="Tahoma"/>
              <a:cs typeface="Tahoma"/>
            </a:endParaRPr>
          </a:p>
          <a:p>
            <a:pPr algn="ctr">
              <a:buClr>
                <a:srgbClr val="F28C00"/>
              </a:buClr>
              <a:buSzPct val="25000"/>
              <a:buFont typeface="Tahoma"/>
              <a:buNone/>
            </a:pPr>
            <a:endParaRPr lang="en-US" sz="4000" dirty="0">
              <a:solidFill>
                <a:srgbClr val="F28C00"/>
              </a:solidFill>
              <a:latin typeface="Tahoma"/>
              <a:ea typeface="Tahoma"/>
              <a:cs typeface="Tahoma"/>
            </a:endParaRPr>
          </a:p>
        </p:txBody>
      </p:sp>
      <p:pic>
        <p:nvPicPr>
          <p:cNvPr id="1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2" name="Immagine 3" descr="Immagine che contiene screenshot&#10;&#10;Descrizione generata con affidabilità molto elevata">
            <a:extLst>
              <a:ext uri="{FF2B5EF4-FFF2-40B4-BE49-F238E27FC236}">
                <a16:creationId xmlns:a16="http://schemas.microsoft.com/office/drawing/2014/main" id="{D2AD4FE7-05B8-4E9E-A47B-7B0C7C0F7524}"/>
              </a:ext>
            </a:extLst>
          </p:cNvPr>
          <p:cNvPicPr>
            <a:picLocks noChangeAspect="1"/>
          </p:cNvPicPr>
          <p:nvPr/>
        </p:nvPicPr>
        <p:blipFill>
          <a:blip r:embed="rId3"/>
          <a:stretch>
            <a:fillRect/>
          </a:stretch>
        </p:blipFill>
        <p:spPr>
          <a:xfrm>
            <a:off x="869577" y="1077362"/>
            <a:ext cx="10434917" cy="4847188"/>
          </a:xfrm>
          <a:prstGeom prst="rect">
            <a:avLst/>
          </a:prstGeom>
        </p:spPr>
      </p:pic>
    </p:spTree>
    <p:extLst>
      <p:ext uri="{BB962C8B-B14F-4D97-AF65-F5344CB8AC3E}">
        <p14:creationId xmlns:p14="http://schemas.microsoft.com/office/powerpoint/2010/main" val="590860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8" descr="Immagine che contiene screenshot&#10;&#10;Descrizione generata con affidabilità elevata">
            <a:extLst>
              <a:ext uri="{FF2B5EF4-FFF2-40B4-BE49-F238E27FC236}">
                <a16:creationId xmlns:a16="http://schemas.microsoft.com/office/drawing/2014/main" id="{A523C68B-238D-49C4-B8DA-12D70D76FC36}"/>
              </a:ext>
            </a:extLst>
          </p:cNvPr>
          <p:cNvPicPr>
            <a:picLocks noChangeAspect="1"/>
          </p:cNvPicPr>
          <p:nvPr/>
        </p:nvPicPr>
        <p:blipFill rotWithShape="1">
          <a:blip r:embed="rId2"/>
          <a:srcRect l="-327" r="11102" b="-214"/>
          <a:stretch/>
        </p:blipFill>
        <p:spPr>
          <a:xfrm>
            <a:off x="1126435" y="1361993"/>
            <a:ext cx="10314608" cy="4562557"/>
          </a:xfrm>
          <a:prstGeom prst="rect">
            <a:avLst/>
          </a:prstGeom>
        </p:spPr>
      </p:pic>
      <p:sp>
        <p:nvSpPr>
          <p:cNvPr id="12" name="CasellaDiTesto 11">
            <a:extLst>
              <a:ext uri="{FF2B5EF4-FFF2-40B4-BE49-F238E27FC236}">
                <a16:creationId xmlns:a16="http://schemas.microsoft.com/office/drawing/2014/main" id="{A2B4C06C-7E47-414E-99D0-EAEA2B47B53A}"/>
              </a:ext>
            </a:extLst>
          </p:cNvPr>
          <p:cNvSpPr txBox="1"/>
          <p:nvPr/>
        </p:nvSpPr>
        <p:spPr>
          <a:xfrm>
            <a:off x="1126435" y="218661"/>
            <a:ext cx="10314608"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err="1">
                <a:solidFill>
                  <a:srgbClr val="F28C00"/>
                </a:solidFill>
                <a:latin typeface="Tahoma"/>
                <a:cs typeface="Segoe UI"/>
              </a:rPr>
              <a:t>Formulario</a:t>
            </a:r>
            <a:r>
              <a:rPr lang="en-US" sz="4000" dirty="0">
                <a:solidFill>
                  <a:srgbClr val="F28C00"/>
                </a:solidFill>
                <a:latin typeface="Tahoma"/>
                <a:cs typeface="Segoe UI"/>
              </a:rPr>
              <a:t> - Idea </a:t>
            </a:r>
            <a:r>
              <a:rPr lang="en-US" sz="4000" dirty="0" err="1">
                <a:solidFill>
                  <a:srgbClr val="F28C00"/>
                </a:solidFill>
                <a:latin typeface="Tahoma"/>
                <a:cs typeface="Segoe UI"/>
              </a:rPr>
              <a:t>progettuale</a:t>
            </a:r>
            <a:r>
              <a:rPr lang="en-US" sz="4000" dirty="0">
                <a:solidFill>
                  <a:srgbClr val="F28C00"/>
                </a:solidFill>
                <a:latin typeface="Tahoma"/>
                <a:cs typeface="Segoe UI"/>
              </a:rPr>
              <a:t> (2)</a:t>
            </a:r>
            <a:r>
              <a:rPr lang="en-US" sz="4000" dirty="0">
                <a:latin typeface="Tahoma"/>
                <a:cs typeface="Segoe UI"/>
              </a:rPr>
              <a:t>​</a:t>
            </a:r>
            <a:endParaRPr lang="en-US" sz="4000" dirty="0"/>
          </a:p>
        </p:txBody>
      </p:sp>
      <p:pic>
        <p:nvPicPr>
          <p:cNvPr id="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21190327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A2B4C06C-7E47-414E-99D0-EAEA2B47B53A}"/>
              </a:ext>
            </a:extLst>
          </p:cNvPr>
          <p:cNvSpPr txBox="1"/>
          <p:nvPr/>
        </p:nvSpPr>
        <p:spPr>
          <a:xfrm>
            <a:off x="1126435" y="218661"/>
            <a:ext cx="10314608"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err="1">
                <a:solidFill>
                  <a:srgbClr val="F28C00"/>
                </a:solidFill>
                <a:latin typeface="Tahoma"/>
                <a:cs typeface="Segoe UI"/>
              </a:rPr>
              <a:t>Formulario</a:t>
            </a:r>
            <a:r>
              <a:rPr lang="en-US" sz="4000" dirty="0">
                <a:solidFill>
                  <a:srgbClr val="F28C00"/>
                </a:solidFill>
                <a:latin typeface="Tahoma"/>
                <a:cs typeface="Segoe UI"/>
              </a:rPr>
              <a:t> - Idea </a:t>
            </a:r>
            <a:r>
              <a:rPr lang="en-US" sz="4000" dirty="0" err="1">
                <a:solidFill>
                  <a:srgbClr val="F28C00"/>
                </a:solidFill>
                <a:latin typeface="Tahoma"/>
                <a:cs typeface="Segoe UI"/>
              </a:rPr>
              <a:t>progettuale</a:t>
            </a:r>
            <a:r>
              <a:rPr lang="en-US" sz="4000" dirty="0">
                <a:solidFill>
                  <a:srgbClr val="F28C00"/>
                </a:solidFill>
                <a:latin typeface="Tahoma"/>
                <a:cs typeface="Segoe UI"/>
              </a:rPr>
              <a:t> (3)</a:t>
            </a:r>
            <a:r>
              <a:rPr lang="en-US" sz="4000" dirty="0">
                <a:latin typeface="Tahoma"/>
                <a:cs typeface="Segoe UI"/>
              </a:rPr>
              <a:t>​</a:t>
            </a:r>
            <a:endParaRPr lang="en-US" sz="4000" dirty="0"/>
          </a:p>
        </p:txBody>
      </p:sp>
      <p:pic>
        <p:nvPicPr>
          <p:cNvPr id="2" name="Immagine 2">
            <a:extLst>
              <a:ext uri="{FF2B5EF4-FFF2-40B4-BE49-F238E27FC236}">
                <a16:creationId xmlns:a16="http://schemas.microsoft.com/office/drawing/2014/main" id="{8B6FB640-23AD-4501-9935-AAB59C5BDB5D}"/>
              </a:ext>
            </a:extLst>
          </p:cNvPr>
          <p:cNvPicPr>
            <a:picLocks noChangeAspect="1"/>
          </p:cNvPicPr>
          <p:nvPr/>
        </p:nvPicPr>
        <p:blipFill>
          <a:blip r:embed="rId2"/>
          <a:stretch>
            <a:fillRect/>
          </a:stretch>
        </p:blipFill>
        <p:spPr>
          <a:xfrm>
            <a:off x="1126434" y="1150068"/>
            <a:ext cx="4941473" cy="3548681"/>
          </a:xfrm>
          <a:prstGeom prst="rect">
            <a:avLst/>
          </a:prstGeom>
        </p:spPr>
      </p:pic>
      <p:pic>
        <p:nvPicPr>
          <p:cNvPr id="4" name="Immagine 4">
            <a:extLst>
              <a:ext uri="{FF2B5EF4-FFF2-40B4-BE49-F238E27FC236}">
                <a16:creationId xmlns:a16="http://schemas.microsoft.com/office/drawing/2014/main" id="{03C2593E-25EC-4212-B818-4D0ADAB16B3A}"/>
              </a:ext>
            </a:extLst>
          </p:cNvPr>
          <p:cNvPicPr>
            <a:picLocks noChangeAspect="1"/>
          </p:cNvPicPr>
          <p:nvPr/>
        </p:nvPicPr>
        <p:blipFill rotWithShape="1">
          <a:blip r:embed="rId3"/>
          <a:srcRect r="9944" b="-202"/>
          <a:stretch/>
        </p:blipFill>
        <p:spPr>
          <a:xfrm>
            <a:off x="6067908" y="1151356"/>
            <a:ext cx="5373136" cy="494250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3828293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i="1" dirty="0">
                <a:solidFill>
                  <a:srgbClr val="F28C00"/>
                </a:solidFill>
                <a:latin typeface="Tahoma"/>
                <a:ea typeface="Tahoma"/>
                <a:cs typeface="Tahoma"/>
                <a:sym typeface="Tahoma"/>
              </a:rPr>
              <a:t> </a:t>
            </a:r>
            <a:r>
              <a:rPr lang="en-US" sz="4000" i="1" dirty="0" err="1">
                <a:solidFill>
                  <a:srgbClr val="F28C00"/>
                </a:solidFill>
                <a:latin typeface="Tahoma"/>
                <a:ea typeface="Tahoma"/>
                <a:cs typeface="Tahoma"/>
                <a:sym typeface="Tahoma"/>
              </a:rPr>
              <a:t>Formulario</a:t>
            </a:r>
            <a:r>
              <a:rPr lang="en-US" sz="4000" i="1" dirty="0">
                <a:solidFill>
                  <a:srgbClr val="F28C00"/>
                </a:solidFill>
                <a:latin typeface="Tahoma"/>
                <a:ea typeface="Tahoma"/>
                <a:cs typeface="Tahoma"/>
              </a:rPr>
              <a:t> - </a:t>
            </a:r>
            <a:r>
              <a:rPr lang="en-US" sz="4000" i="1" dirty="0" err="1">
                <a:solidFill>
                  <a:srgbClr val="F28C00"/>
                </a:solidFill>
                <a:latin typeface="Tahoma"/>
                <a:ea typeface="Tahoma"/>
                <a:cs typeface="Tahoma"/>
              </a:rPr>
              <a:t>Scheda</a:t>
            </a:r>
            <a:r>
              <a:rPr lang="en-US" sz="4000" i="1" dirty="0">
                <a:solidFill>
                  <a:srgbClr val="F28C00"/>
                </a:solidFill>
                <a:latin typeface="Tahoma"/>
                <a:ea typeface="Tahoma"/>
                <a:cs typeface="Tahoma"/>
              </a:rPr>
              <a:t> SR</a:t>
            </a:r>
            <a:endParaRPr lang="en-US" sz="4000" i="1" dirty="0" err="1">
              <a:solidFill>
                <a:srgbClr val="F28C00"/>
              </a:solidFill>
              <a:latin typeface="Tahoma"/>
              <a:ea typeface="Tahoma"/>
              <a:cs typeface="Tahoma"/>
              <a:sym typeface="Tahoma"/>
            </a:endParaRPr>
          </a:p>
        </p:txBody>
      </p:sp>
      <p:pic>
        <p:nvPicPr>
          <p:cNvPr id="16"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asellaDiTesto 16"/>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2" name="Immagine 2" descr="Immagine che contiene screenshot&#10;&#10;Descrizione generata con affidabilità molto elevata">
            <a:extLst>
              <a:ext uri="{FF2B5EF4-FFF2-40B4-BE49-F238E27FC236}">
                <a16:creationId xmlns:a16="http://schemas.microsoft.com/office/drawing/2014/main" id="{604FE1AC-04B2-4E66-82EC-D1883C535AD0}"/>
              </a:ext>
            </a:extLst>
          </p:cNvPr>
          <p:cNvPicPr>
            <a:picLocks noChangeAspect="1"/>
          </p:cNvPicPr>
          <p:nvPr/>
        </p:nvPicPr>
        <p:blipFill>
          <a:blip r:embed="rId3"/>
          <a:stretch>
            <a:fillRect/>
          </a:stretch>
        </p:blipFill>
        <p:spPr>
          <a:xfrm>
            <a:off x="1013987" y="889539"/>
            <a:ext cx="10284737" cy="5035011"/>
          </a:xfrm>
          <a:prstGeom prst="rect">
            <a:avLst/>
          </a:prstGeom>
        </p:spPr>
      </p:pic>
      <p:sp>
        <p:nvSpPr>
          <p:cNvPr id="4" name="Freccia a sinistra 3">
            <a:extLst>
              <a:ext uri="{FF2B5EF4-FFF2-40B4-BE49-F238E27FC236}">
                <a16:creationId xmlns:a16="http://schemas.microsoft.com/office/drawing/2014/main" id="{8747A2CD-1A26-4735-BBEE-4599CC32317B}"/>
              </a:ext>
            </a:extLst>
          </p:cNvPr>
          <p:cNvSpPr/>
          <p:nvPr/>
        </p:nvSpPr>
        <p:spPr>
          <a:xfrm>
            <a:off x="4550260" y="3407044"/>
            <a:ext cx="978408" cy="484632"/>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448632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i="1" dirty="0">
                <a:solidFill>
                  <a:srgbClr val="F28C00"/>
                </a:solidFill>
                <a:latin typeface="Tahoma"/>
                <a:ea typeface="Tahoma"/>
                <a:cs typeface="Tahoma"/>
                <a:sym typeface="Tahoma"/>
              </a:rPr>
              <a:t> </a:t>
            </a:r>
            <a:r>
              <a:rPr lang="en-US" sz="4000" i="1" dirty="0" err="1">
                <a:solidFill>
                  <a:srgbClr val="F28C00"/>
                </a:solidFill>
                <a:latin typeface="Tahoma"/>
                <a:ea typeface="Tahoma"/>
                <a:cs typeface="Tahoma"/>
                <a:sym typeface="Tahoma"/>
              </a:rPr>
              <a:t>Formulario</a:t>
            </a:r>
            <a:r>
              <a:rPr lang="en-US" sz="4000" i="1" dirty="0">
                <a:solidFill>
                  <a:srgbClr val="F28C00"/>
                </a:solidFill>
                <a:latin typeface="Tahoma"/>
                <a:ea typeface="Tahoma"/>
                <a:cs typeface="Tahoma"/>
              </a:rPr>
              <a:t> - </a:t>
            </a:r>
            <a:r>
              <a:rPr lang="en-US" sz="4000" i="1" dirty="0" err="1">
                <a:solidFill>
                  <a:srgbClr val="F28C00"/>
                </a:solidFill>
                <a:latin typeface="Tahoma"/>
                <a:ea typeface="Tahoma"/>
                <a:cs typeface="Tahoma"/>
              </a:rPr>
              <a:t>Scheda</a:t>
            </a:r>
            <a:r>
              <a:rPr lang="en-US" sz="4000" i="1" dirty="0">
                <a:solidFill>
                  <a:srgbClr val="F28C00"/>
                </a:solidFill>
                <a:latin typeface="Tahoma"/>
                <a:ea typeface="Tahoma"/>
                <a:cs typeface="Tahoma"/>
              </a:rPr>
              <a:t> SR</a:t>
            </a:r>
            <a:endParaRPr lang="en-US" sz="4000" i="1" dirty="0" err="1">
              <a:solidFill>
                <a:srgbClr val="F28C00"/>
              </a:solidFill>
              <a:latin typeface="Tahoma"/>
              <a:ea typeface="Tahoma"/>
              <a:cs typeface="Tahoma"/>
              <a:sym typeface="Tahoma"/>
            </a:endParaRPr>
          </a:p>
        </p:txBody>
      </p:sp>
      <p:pic>
        <p:nvPicPr>
          <p:cNvPr id="3" name="Immagine 4" descr="Immagine che contiene screenshot&#10;&#10;Descrizione generata con affidabilità molto elevata">
            <a:extLst>
              <a:ext uri="{FF2B5EF4-FFF2-40B4-BE49-F238E27FC236}">
                <a16:creationId xmlns:a16="http://schemas.microsoft.com/office/drawing/2014/main" id="{4B0758F5-8454-4024-A357-778F84EA870A}"/>
              </a:ext>
            </a:extLst>
          </p:cNvPr>
          <p:cNvPicPr>
            <a:picLocks noChangeAspect="1"/>
          </p:cNvPicPr>
          <p:nvPr/>
        </p:nvPicPr>
        <p:blipFill rotWithShape="1">
          <a:blip r:embed="rId3"/>
          <a:srcRect r="-89" b="1659"/>
          <a:stretch/>
        </p:blipFill>
        <p:spPr>
          <a:xfrm>
            <a:off x="1582734" y="889539"/>
            <a:ext cx="9136569" cy="5035011"/>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450033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582734" y="161723"/>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i="1" dirty="0">
                <a:solidFill>
                  <a:srgbClr val="F28C00"/>
                </a:solidFill>
                <a:latin typeface="Tahoma"/>
                <a:ea typeface="Tahoma"/>
                <a:cs typeface="Tahoma"/>
                <a:sym typeface="Tahoma"/>
              </a:rPr>
              <a:t> </a:t>
            </a:r>
            <a:r>
              <a:rPr lang="en-US" sz="4000" i="1">
                <a:solidFill>
                  <a:srgbClr val="F28C00"/>
                </a:solidFill>
                <a:latin typeface="Tahoma"/>
                <a:ea typeface="Tahoma"/>
                <a:cs typeface="Tahoma"/>
                <a:sym typeface="Tahoma"/>
              </a:rPr>
              <a:t>Formulario</a:t>
            </a:r>
            <a:r>
              <a:rPr lang="en-US" sz="4000" i="1">
                <a:solidFill>
                  <a:srgbClr val="F28C00"/>
                </a:solidFill>
                <a:latin typeface="Tahoma"/>
                <a:ea typeface="Tahoma"/>
                <a:cs typeface="Tahoma"/>
              </a:rPr>
              <a:t> - Modulo partner</a:t>
            </a:r>
            <a:endParaRPr lang="en-US" sz="4000" i="1" dirty="0" err="1">
              <a:solidFill>
                <a:srgbClr val="F28C00"/>
              </a:solidFill>
              <a:latin typeface="Tahoma"/>
              <a:ea typeface="Tahoma"/>
              <a:cs typeface="Tahoma"/>
              <a:sym typeface="Tahoma"/>
            </a:endParaRPr>
          </a:p>
        </p:txBody>
      </p:sp>
      <p:sp>
        <p:nvSpPr>
          <p:cNvPr id="17" name="CasellaDiTesto 16"/>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2" name="Immagine 2" descr="Immagine che contiene screenshot&#10;&#10;Descrizione generata con affidabilità molto elevata">
            <a:extLst>
              <a:ext uri="{FF2B5EF4-FFF2-40B4-BE49-F238E27FC236}">
                <a16:creationId xmlns:a16="http://schemas.microsoft.com/office/drawing/2014/main" id="{604FE1AC-04B2-4E66-82EC-D1883C535AD0}"/>
              </a:ext>
            </a:extLst>
          </p:cNvPr>
          <p:cNvPicPr>
            <a:picLocks noChangeAspect="1"/>
          </p:cNvPicPr>
          <p:nvPr/>
        </p:nvPicPr>
        <p:blipFill>
          <a:blip r:embed="rId2"/>
          <a:stretch>
            <a:fillRect/>
          </a:stretch>
        </p:blipFill>
        <p:spPr>
          <a:xfrm>
            <a:off x="1582734" y="764493"/>
            <a:ext cx="9308586" cy="5285563"/>
          </a:xfrm>
          <a:prstGeom prst="rect">
            <a:avLst/>
          </a:prstGeom>
        </p:spPr>
      </p:pic>
      <p:sp>
        <p:nvSpPr>
          <p:cNvPr id="4" name="Freccia a sinistra 3">
            <a:extLst>
              <a:ext uri="{FF2B5EF4-FFF2-40B4-BE49-F238E27FC236}">
                <a16:creationId xmlns:a16="http://schemas.microsoft.com/office/drawing/2014/main" id="{8747A2CD-1A26-4735-BBEE-4599CC32317B}"/>
              </a:ext>
            </a:extLst>
          </p:cNvPr>
          <p:cNvSpPr/>
          <p:nvPr/>
        </p:nvSpPr>
        <p:spPr>
          <a:xfrm>
            <a:off x="3533393" y="4788014"/>
            <a:ext cx="978408" cy="484632"/>
          </a:xfrm>
          <a:prstGeom prst="lef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16"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50056"/>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4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93"/>
          <p:cNvSpPr txBox="1">
            <a:spLocks/>
          </p:cNvSpPr>
          <p:nvPr/>
        </p:nvSpPr>
        <p:spPr>
          <a:xfrm>
            <a:off x="1582734" y="161723"/>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pPr>
            <a:r>
              <a:rPr lang="en-US" sz="4000" i="1" dirty="0">
                <a:solidFill>
                  <a:srgbClr val="F28C00"/>
                </a:solidFill>
                <a:latin typeface="Tahoma"/>
                <a:ea typeface="Tahoma"/>
                <a:cs typeface="Tahoma"/>
                <a:sym typeface="Tahoma"/>
              </a:rPr>
              <a:t> </a:t>
            </a:r>
            <a:r>
              <a:rPr lang="en-US" sz="4000" i="1">
                <a:solidFill>
                  <a:srgbClr val="F28C00"/>
                </a:solidFill>
                <a:latin typeface="Tahoma"/>
                <a:ea typeface="Tahoma"/>
                <a:cs typeface="Tahoma"/>
                <a:sym typeface="Tahoma"/>
              </a:rPr>
              <a:t>Formulario</a:t>
            </a:r>
            <a:r>
              <a:rPr lang="en-US" sz="4000" i="1">
                <a:solidFill>
                  <a:srgbClr val="F28C00"/>
                </a:solidFill>
                <a:latin typeface="Tahoma"/>
                <a:ea typeface="Tahoma"/>
                <a:cs typeface="Tahoma"/>
              </a:rPr>
              <a:t> - Modulo partner</a:t>
            </a:r>
            <a:endParaRPr lang="en-US" sz="4000" i="1" dirty="0" err="1">
              <a:solidFill>
                <a:srgbClr val="F28C00"/>
              </a:solidFill>
              <a:latin typeface="Tahoma"/>
              <a:ea typeface="Tahoma"/>
              <a:cs typeface="Tahoma"/>
              <a:sym typeface="Tahoma"/>
            </a:endParaRPr>
          </a:p>
        </p:txBody>
      </p:sp>
      <p:sp>
        <p:nvSpPr>
          <p:cNvPr id="17" name="CasellaDiTesto 16"/>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16"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050056"/>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7C04146E-6A77-455A-AA61-5DD10C38407D}"/>
              </a:ext>
            </a:extLst>
          </p:cNvPr>
          <p:cNvSpPr txBox="1"/>
          <p:nvPr/>
        </p:nvSpPr>
        <p:spPr>
          <a:xfrm>
            <a:off x="327589" y="1932774"/>
            <a:ext cx="10910130"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it-IT" sz="2400" b="1" dirty="0">
                <a:solidFill>
                  <a:schemeClr val="bg2"/>
                </a:solidFill>
              </a:rPr>
              <a:t>DENOMAZIONE</a:t>
            </a:r>
            <a:endParaRPr lang="it-IT" sz="2400">
              <a:solidFill>
                <a:schemeClr val="bg2"/>
              </a:solidFill>
            </a:endParaRPr>
          </a:p>
          <a:p>
            <a:pPr marL="285750" indent="-285750">
              <a:buFont typeface="Arial"/>
              <a:buChar char="•"/>
            </a:pPr>
            <a:r>
              <a:rPr lang="it-IT" sz="2400" b="1" dirty="0">
                <a:solidFill>
                  <a:schemeClr val="bg2"/>
                </a:solidFill>
              </a:rPr>
              <a:t>FORMA GIURIDICA</a:t>
            </a:r>
          </a:p>
          <a:p>
            <a:pPr marL="285750" indent="-285750">
              <a:buFont typeface="Arial"/>
              <a:buChar char="•"/>
            </a:pPr>
            <a:r>
              <a:rPr lang="it-IT" sz="2400" b="1" dirty="0">
                <a:solidFill>
                  <a:schemeClr val="bg2"/>
                </a:solidFill>
              </a:rPr>
              <a:t>CODICE FISCALE/PARTITA IVA (11 CARATTERI)</a:t>
            </a:r>
          </a:p>
          <a:p>
            <a:pPr marL="285750" indent="-285750">
              <a:buFont typeface="Arial"/>
              <a:buChar char="•"/>
            </a:pPr>
            <a:r>
              <a:rPr lang="it-IT" sz="2400" b="1" dirty="0">
                <a:solidFill>
                  <a:schemeClr val="bg2"/>
                </a:solidFill>
              </a:rPr>
              <a:t>LEGALE RAPPRESENTANTE</a:t>
            </a:r>
          </a:p>
          <a:p>
            <a:pPr marL="285750" indent="-285750">
              <a:buFont typeface="Arial"/>
              <a:buChar char="•"/>
            </a:pPr>
            <a:r>
              <a:rPr lang="it-IT" sz="2400" b="1" dirty="0">
                <a:solidFill>
                  <a:schemeClr val="bg2"/>
                </a:solidFill>
              </a:rPr>
              <a:t>SEDE LEGALE (REGIONE, PROVINCIA, COMUNE)</a:t>
            </a:r>
          </a:p>
          <a:p>
            <a:pPr marL="285750" indent="-285750">
              <a:buFont typeface="Arial"/>
              <a:buChar char="•"/>
            </a:pPr>
            <a:r>
              <a:rPr lang="it-IT" sz="2400" b="1" dirty="0">
                <a:solidFill>
                  <a:schemeClr val="bg2"/>
                </a:solidFill>
              </a:rPr>
              <a:t>TIMBRO E FIRMA</a:t>
            </a:r>
          </a:p>
        </p:txBody>
      </p:sp>
      <p:sp>
        <p:nvSpPr>
          <p:cNvPr id="6" name="CasellaDiTesto 5">
            <a:extLst>
              <a:ext uri="{FF2B5EF4-FFF2-40B4-BE49-F238E27FC236}">
                <a16:creationId xmlns:a16="http://schemas.microsoft.com/office/drawing/2014/main" id="{3E97D0D7-5DDF-4E4F-B9A3-B8759E72155A}"/>
              </a:ext>
            </a:extLst>
          </p:cNvPr>
          <p:cNvSpPr txBox="1"/>
          <p:nvPr/>
        </p:nvSpPr>
        <p:spPr>
          <a:xfrm>
            <a:off x="330437" y="4891755"/>
            <a:ext cx="11417181"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it-IT" sz="1600" b="1" dirty="0"/>
              <a:t>Il Modulo, una volta completo di tutti i dati di tutti i partner coinvolti (compresi timbro e firma), deve essere caricato nell'apposita sezione: Documenti di progetto.</a:t>
            </a:r>
          </a:p>
        </p:txBody>
      </p:sp>
      <p:sp>
        <p:nvSpPr>
          <p:cNvPr id="7" name="Nastro inclinato in basso 6">
            <a:extLst>
              <a:ext uri="{FF2B5EF4-FFF2-40B4-BE49-F238E27FC236}">
                <a16:creationId xmlns:a16="http://schemas.microsoft.com/office/drawing/2014/main" id="{6E48F59B-8DF8-43B8-A438-E900A6D4A994}"/>
              </a:ext>
            </a:extLst>
          </p:cNvPr>
          <p:cNvSpPr/>
          <p:nvPr/>
        </p:nvSpPr>
        <p:spPr>
          <a:xfrm>
            <a:off x="5756865" y="1379040"/>
            <a:ext cx="5985375" cy="630577"/>
          </a:xfrm>
          <a:prstGeom prst="ribb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2400" b="1" dirty="0">
                <a:cs typeface="Arial"/>
              </a:rPr>
              <a:t>Compreso dati SR!</a:t>
            </a:r>
            <a:endParaRPr lang="it-IT" dirty="0">
              <a:cs typeface="Arial"/>
            </a:endParaRPr>
          </a:p>
        </p:txBody>
      </p:sp>
    </p:spTree>
    <p:extLst>
      <p:ext uri="{BB962C8B-B14F-4D97-AF65-F5344CB8AC3E}">
        <p14:creationId xmlns:p14="http://schemas.microsoft.com/office/powerpoint/2010/main" val="235315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screenshot&#10;&#10;Descrizione generata con affidabilità molto elevata">
            <a:extLst>
              <a:ext uri="{FF2B5EF4-FFF2-40B4-BE49-F238E27FC236}">
                <a16:creationId xmlns:a16="http://schemas.microsoft.com/office/drawing/2014/main" id="{30069B4F-0C7F-4B26-BB93-514AE2EAF637}"/>
              </a:ext>
            </a:extLst>
          </p:cNvPr>
          <p:cNvPicPr>
            <a:picLocks noChangeAspect="1"/>
          </p:cNvPicPr>
          <p:nvPr/>
        </p:nvPicPr>
        <p:blipFill>
          <a:blip r:embed="rId3"/>
          <a:stretch>
            <a:fillRect/>
          </a:stretch>
        </p:blipFill>
        <p:spPr>
          <a:xfrm>
            <a:off x="6093821" y="1073931"/>
            <a:ext cx="5223012" cy="5023657"/>
          </a:xfrm>
          <a:prstGeom prst="rect">
            <a:avLst/>
          </a:prstGeom>
        </p:spPr>
      </p:pic>
      <p:sp>
        <p:nvSpPr>
          <p:cNvPr id="5" name="CasellaDiTesto 4">
            <a:extLst>
              <a:ext uri="{FF2B5EF4-FFF2-40B4-BE49-F238E27FC236}">
                <a16:creationId xmlns:a16="http://schemas.microsoft.com/office/drawing/2014/main" id="{A2783F73-9E8F-4431-A91E-BC1E648D09AD}"/>
              </a:ext>
            </a:extLst>
          </p:cNvPr>
          <p:cNvSpPr txBox="1"/>
          <p:nvPr/>
        </p:nvSpPr>
        <p:spPr>
          <a:xfrm>
            <a:off x="227887" y="366045"/>
            <a:ext cx="11088945"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i="1" dirty="0" err="1">
                <a:solidFill>
                  <a:srgbClr val="F28C00"/>
                </a:solidFill>
                <a:latin typeface="Tahoma"/>
              </a:rPr>
              <a:t>Formulario</a:t>
            </a:r>
            <a:r>
              <a:rPr lang="en-US" sz="4000" i="1" dirty="0">
                <a:solidFill>
                  <a:srgbClr val="F28C00"/>
                </a:solidFill>
                <a:latin typeface="Tahoma"/>
              </a:rPr>
              <a:t> - </a:t>
            </a:r>
            <a:r>
              <a:rPr lang="en-US" sz="4000" i="1" dirty="0" err="1">
                <a:solidFill>
                  <a:srgbClr val="F28C00"/>
                </a:solidFill>
                <a:latin typeface="Tahoma"/>
              </a:rPr>
              <a:t>Documenti</a:t>
            </a:r>
            <a:r>
              <a:rPr lang="en-US" sz="4000" i="1" dirty="0">
                <a:solidFill>
                  <a:srgbClr val="F28C00"/>
                </a:solidFill>
                <a:latin typeface="Tahoma"/>
              </a:rPr>
              <a:t> di </a:t>
            </a:r>
            <a:r>
              <a:rPr lang="en-US" sz="4000" i="1" dirty="0" err="1">
                <a:solidFill>
                  <a:srgbClr val="F28C00"/>
                </a:solidFill>
                <a:latin typeface="Tahoma"/>
                <a:ea typeface="Tahoma"/>
                <a:cs typeface="Tahoma"/>
              </a:rPr>
              <a:t>progetto</a:t>
            </a:r>
            <a:endParaRPr lang="it-IT" dirty="0" err="1">
              <a:latin typeface="Tahoma"/>
              <a:ea typeface="Tahoma"/>
              <a:cs typeface="Tahoma"/>
            </a:endParaRPr>
          </a:p>
        </p:txBody>
      </p:sp>
      <p:sp>
        <p:nvSpPr>
          <p:cNvPr id="6" name="Freccia in su 5">
            <a:extLst>
              <a:ext uri="{FF2B5EF4-FFF2-40B4-BE49-F238E27FC236}">
                <a16:creationId xmlns:a16="http://schemas.microsoft.com/office/drawing/2014/main" id="{B20887CA-CBAD-4C46-931C-0A77AE0D1C57}"/>
              </a:ext>
            </a:extLst>
          </p:cNvPr>
          <p:cNvSpPr/>
          <p:nvPr/>
        </p:nvSpPr>
        <p:spPr>
          <a:xfrm>
            <a:off x="9055235" y="1503268"/>
            <a:ext cx="484632" cy="650820"/>
          </a:xfrm>
          <a:prstGeom prst="up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5265DCB4-83AA-48D5-9F76-10ECE7D40832}"/>
              </a:ext>
            </a:extLst>
          </p:cNvPr>
          <p:cNvSpPr/>
          <p:nvPr/>
        </p:nvSpPr>
        <p:spPr>
          <a:xfrm>
            <a:off x="3489392" y="3465155"/>
            <a:ext cx="2858482" cy="400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i="1" dirty="0">
                <a:cs typeface="Arial"/>
              </a:rPr>
              <a:t>Modulo partner firmato</a:t>
            </a:r>
            <a:endParaRPr lang="it-IT" i="1" dirty="0"/>
          </a:p>
        </p:txBody>
      </p:sp>
      <p:sp>
        <p:nvSpPr>
          <p:cNvPr id="11" name="Freccia a destra 10">
            <a:extLst>
              <a:ext uri="{FF2B5EF4-FFF2-40B4-BE49-F238E27FC236}">
                <a16:creationId xmlns:a16="http://schemas.microsoft.com/office/drawing/2014/main" id="{07577F1B-999E-4D3E-AB9B-22163ECEBCBA}"/>
              </a:ext>
            </a:extLst>
          </p:cNvPr>
          <p:cNvSpPr/>
          <p:nvPr/>
        </p:nvSpPr>
        <p:spPr>
          <a:xfrm>
            <a:off x="5369466" y="3918900"/>
            <a:ext cx="978408" cy="417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splosione: 8 punte 11">
            <a:extLst>
              <a:ext uri="{FF2B5EF4-FFF2-40B4-BE49-F238E27FC236}">
                <a16:creationId xmlns:a16="http://schemas.microsoft.com/office/drawing/2014/main" id="{955581C5-BD4F-4E19-B41B-1CF9CB2170E7}"/>
              </a:ext>
            </a:extLst>
          </p:cNvPr>
          <p:cNvSpPr/>
          <p:nvPr/>
        </p:nvSpPr>
        <p:spPr>
          <a:xfrm>
            <a:off x="856757" y="1073931"/>
            <a:ext cx="5001913" cy="2391224"/>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it-IT" sz="1800" b="1" i="1" dirty="0">
                <a:cs typeface="Arial"/>
              </a:rPr>
              <a:t>L'assenza del Modulo impedisce l'invio dell'idea progettuale!</a:t>
            </a:r>
            <a:endParaRPr lang="it-IT" sz="1200" dirty="0">
              <a:cs typeface="Arial"/>
            </a:endParaRPr>
          </a:p>
        </p:txBody>
      </p:sp>
      <p:pic>
        <p:nvPicPr>
          <p:cNvPr id="8"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43562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screenshot&#10;&#10;Descrizione generata con affidabilità molto elevata">
            <a:extLst>
              <a:ext uri="{FF2B5EF4-FFF2-40B4-BE49-F238E27FC236}">
                <a16:creationId xmlns:a16="http://schemas.microsoft.com/office/drawing/2014/main" id="{6E14D2F7-CC96-4CEE-9417-2073141F4D33}"/>
              </a:ext>
            </a:extLst>
          </p:cNvPr>
          <p:cNvPicPr>
            <a:picLocks noChangeAspect="1"/>
          </p:cNvPicPr>
          <p:nvPr/>
        </p:nvPicPr>
        <p:blipFill>
          <a:blip r:embed="rId3"/>
          <a:stretch>
            <a:fillRect/>
          </a:stretch>
        </p:blipFill>
        <p:spPr>
          <a:xfrm>
            <a:off x="1050202" y="1012920"/>
            <a:ext cx="10424621" cy="4911630"/>
          </a:xfrm>
          <a:prstGeom prst="rect">
            <a:avLst/>
          </a:prstGeom>
        </p:spPr>
      </p:pic>
      <p:sp>
        <p:nvSpPr>
          <p:cNvPr id="4" name="CasellaDiTesto 3">
            <a:extLst>
              <a:ext uri="{FF2B5EF4-FFF2-40B4-BE49-F238E27FC236}">
                <a16:creationId xmlns:a16="http://schemas.microsoft.com/office/drawing/2014/main" id="{78761FC4-5128-4593-8F0A-8DA32509D17C}"/>
              </a:ext>
            </a:extLst>
          </p:cNvPr>
          <p:cNvSpPr txBox="1"/>
          <p:nvPr/>
        </p:nvSpPr>
        <p:spPr>
          <a:xfrm>
            <a:off x="497941" y="259976"/>
            <a:ext cx="1097688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i="1" dirty="0">
                <a:solidFill>
                  <a:srgbClr val="F28C00"/>
                </a:solidFill>
                <a:latin typeface="Tahoma"/>
              </a:rPr>
              <a:t> </a:t>
            </a:r>
            <a:r>
              <a:rPr lang="en-US" sz="4000" i="1" dirty="0" err="1">
                <a:solidFill>
                  <a:srgbClr val="F28C00"/>
                </a:solidFill>
                <a:latin typeface="Tahoma"/>
              </a:rPr>
              <a:t>Formulario</a:t>
            </a:r>
            <a:r>
              <a:rPr lang="en-US" sz="4000" i="1" dirty="0">
                <a:solidFill>
                  <a:srgbClr val="F28C00"/>
                </a:solidFill>
                <a:latin typeface="Tahoma"/>
              </a:rPr>
              <a:t> - </a:t>
            </a:r>
            <a:r>
              <a:rPr lang="en-US" sz="4000" i="1" dirty="0" err="1">
                <a:solidFill>
                  <a:srgbClr val="F28C00"/>
                </a:solidFill>
                <a:latin typeface="Tahoma"/>
              </a:rPr>
              <a:t>Localizzazione</a:t>
            </a:r>
            <a:endParaRPr lang="it-IT" sz="4000" dirty="0" err="1">
              <a:latin typeface="Tahoma"/>
              <a:ea typeface="Tahoma"/>
              <a:cs typeface="Tahoma"/>
            </a:endParaRPr>
          </a:p>
        </p:txBody>
      </p:sp>
      <p:pic>
        <p:nvPicPr>
          <p:cNvPr id="5" name="Immagin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2811455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Immagine che contiene screenshot&#10;&#10;Descrizione generata con affidabilità molto elevata">
            <a:extLst>
              <a:ext uri="{FF2B5EF4-FFF2-40B4-BE49-F238E27FC236}">
                <a16:creationId xmlns:a16="http://schemas.microsoft.com/office/drawing/2014/main" id="{C76B7F49-3F14-4AEB-B1C6-464E59EF9F2B}"/>
              </a:ext>
            </a:extLst>
          </p:cNvPr>
          <p:cNvPicPr>
            <a:picLocks noChangeAspect="1"/>
          </p:cNvPicPr>
          <p:nvPr/>
        </p:nvPicPr>
        <p:blipFill>
          <a:blip r:embed="rId2"/>
          <a:stretch>
            <a:fillRect/>
          </a:stretch>
        </p:blipFill>
        <p:spPr>
          <a:xfrm>
            <a:off x="932507" y="925801"/>
            <a:ext cx="10132417" cy="4998750"/>
          </a:xfrm>
          <a:prstGeom prst="rect">
            <a:avLst/>
          </a:prstGeom>
        </p:spPr>
      </p:pic>
      <p:sp>
        <p:nvSpPr>
          <p:cNvPr id="5" name="Freccia in su 4">
            <a:extLst>
              <a:ext uri="{FF2B5EF4-FFF2-40B4-BE49-F238E27FC236}">
                <a16:creationId xmlns:a16="http://schemas.microsoft.com/office/drawing/2014/main" id="{240B11D8-CC9D-4EF5-9D87-44870308D51B}"/>
              </a:ext>
            </a:extLst>
          </p:cNvPr>
          <p:cNvSpPr/>
          <p:nvPr/>
        </p:nvSpPr>
        <p:spPr>
          <a:xfrm>
            <a:off x="10095660" y="1347796"/>
            <a:ext cx="484632" cy="978408"/>
          </a:xfrm>
          <a:prstGeom prst="up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pic>
        <p:nvPicPr>
          <p:cNvPr id="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7" name="CasellaDiTesto 6">
            <a:extLst>
              <a:ext uri="{FF2B5EF4-FFF2-40B4-BE49-F238E27FC236}">
                <a16:creationId xmlns:a16="http://schemas.microsoft.com/office/drawing/2014/main" id="{78761FC4-5128-4593-8F0A-8DA32509D17C}"/>
              </a:ext>
            </a:extLst>
          </p:cNvPr>
          <p:cNvSpPr txBox="1"/>
          <p:nvPr/>
        </p:nvSpPr>
        <p:spPr>
          <a:xfrm>
            <a:off x="497941" y="259976"/>
            <a:ext cx="10976882" cy="7078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i="1" dirty="0">
                <a:solidFill>
                  <a:srgbClr val="F28C00"/>
                </a:solidFill>
                <a:latin typeface="Tahoma"/>
              </a:rPr>
              <a:t> </a:t>
            </a:r>
            <a:r>
              <a:rPr lang="en-US" sz="4000" i="1" dirty="0" err="1">
                <a:solidFill>
                  <a:srgbClr val="F28C00"/>
                </a:solidFill>
                <a:latin typeface="Tahoma"/>
              </a:rPr>
              <a:t>Formulario</a:t>
            </a:r>
            <a:r>
              <a:rPr lang="en-US" sz="4000" i="1" dirty="0">
                <a:solidFill>
                  <a:srgbClr val="F28C00"/>
                </a:solidFill>
                <a:latin typeface="Tahoma"/>
              </a:rPr>
              <a:t> - </a:t>
            </a:r>
            <a:r>
              <a:rPr lang="en-US" sz="4000" i="1" dirty="0" err="1">
                <a:solidFill>
                  <a:srgbClr val="F28C00"/>
                </a:solidFill>
                <a:latin typeface="Tahoma"/>
              </a:rPr>
              <a:t>Riepilogo</a:t>
            </a:r>
            <a:endParaRPr lang="it-IT" sz="4000" dirty="0" err="1">
              <a:latin typeface="Tahoma"/>
              <a:ea typeface="Tahoma"/>
              <a:cs typeface="Tahoma"/>
            </a:endParaRPr>
          </a:p>
        </p:txBody>
      </p:sp>
    </p:spTree>
    <p:extLst>
      <p:ext uri="{BB962C8B-B14F-4D97-AF65-F5344CB8AC3E}">
        <p14:creationId xmlns:p14="http://schemas.microsoft.com/office/powerpoint/2010/main" val="21542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AF55C61-20A6-4A4B-A9D9-F7773F188FFF}" type="slidenum">
              <a:rPr lang="it-IT" smtClean="0"/>
              <a:pPr>
                <a:defRPr/>
              </a:pPr>
              <a:t>5</a:t>
            </a:fld>
            <a:endParaRPr lang="it-IT"/>
          </a:p>
        </p:txBody>
      </p:sp>
      <p:pic>
        <p:nvPicPr>
          <p:cNvPr id="10243"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15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0245" name="Segnaposto contenuto 2"/>
          <p:cNvSpPr>
            <a:spLocks noGrp="1"/>
          </p:cNvSpPr>
          <p:nvPr>
            <p:ph idx="1"/>
          </p:nvPr>
        </p:nvSpPr>
        <p:spPr>
          <a:xfrm>
            <a:off x="644525" y="1303338"/>
            <a:ext cx="10293350" cy="4510087"/>
          </a:xfrm>
        </p:spPr>
        <p:txBody>
          <a:bodyPr/>
          <a:lstStyle/>
          <a:p>
            <a:pPr marL="0" indent="0" algn="just" eaLnBrk="1" hangingPunct="1">
              <a:lnSpc>
                <a:spcPct val="100000"/>
              </a:lnSpc>
              <a:buFont typeface="Arial" panose="020B0604020202020204" pitchFamily="34" charset="0"/>
              <a:buNone/>
              <a:defRPr/>
            </a:pPr>
            <a:r>
              <a:rPr lang="it-IT" altLang="it-IT" sz="2000" dirty="0"/>
              <a:t>L’osservatorio sulla povertà educativa è frutto della collaborazione tra Impresa sociale </a:t>
            </a:r>
            <a:r>
              <a:rPr lang="it-IT" altLang="it-IT" sz="1800" b="1" dirty="0">
                <a:solidFill>
                  <a:srgbClr val="F28C00"/>
                </a:solidFill>
                <a:latin typeface="Tahoma" panose="020B0604030504040204" pitchFamily="34" charset="0"/>
                <a:ea typeface="Tahoma" panose="020B0604030504040204" pitchFamily="34" charset="0"/>
                <a:cs typeface="Tahoma" panose="020B0604030504040204" pitchFamily="34" charset="0"/>
              </a:rPr>
              <a:t>Con i Bambini </a:t>
            </a:r>
            <a:r>
              <a:rPr lang="it-IT" altLang="it-IT" sz="2000" dirty="0"/>
              <a:t>e </a:t>
            </a:r>
            <a:r>
              <a:rPr lang="it-IT" altLang="it-IT" sz="1800" b="1" dirty="0">
                <a:solidFill>
                  <a:srgbClr val="F28C00"/>
                </a:solidFill>
                <a:latin typeface="Tahoma" panose="020B0604030504040204" pitchFamily="34" charset="0"/>
                <a:ea typeface="Tahoma" panose="020B0604030504040204" pitchFamily="34" charset="0"/>
                <a:cs typeface="Tahoma" panose="020B0604030504040204" pitchFamily="34" charset="0"/>
              </a:rPr>
              <a:t>Fondazione </a:t>
            </a:r>
            <a:r>
              <a:rPr lang="it-IT" altLang="it-IT" sz="1800" b="1" dirty="0" err="1">
                <a:solidFill>
                  <a:srgbClr val="F28C00"/>
                </a:solidFill>
                <a:latin typeface="Tahoma" panose="020B0604030504040204" pitchFamily="34" charset="0"/>
                <a:ea typeface="Tahoma" panose="020B0604030504040204" pitchFamily="34" charset="0"/>
                <a:cs typeface="Tahoma" panose="020B0604030504040204" pitchFamily="34" charset="0"/>
              </a:rPr>
              <a:t>Openpolis</a:t>
            </a:r>
            <a:r>
              <a:rPr lang="it-IT" altLang="it-IT" sz="1800" dirty="0"/>
              <a:t>. </a:t>
            </a:r>
          </a:p>
          <a:p>
            <a:pPr marL="0" indent="0" algn="just" eaLnBrk="1" hangingPunct="1">
              <a:lnSpc>
                <a:spcPct val="100000"/>
              </a:lnSpc>
              <a:buFont typeface="Arial" panose="020B0604020202020204" pitchFamily="34" charset="0"/>
              <a:buNone/>
              <a:defRPr/>
            </a:pPr>
            <a:r>
              <a:rPr lang="it-IT" sz="2000" b="1" dirty="0"/>
              <a:t>Obiettivo</a:t>
            </a:r>
            <a:r>
              <a:rPr lang="it-IT" sz="2000" dirty="0"/>
              <a:t>: promuovere un </a:t>
            </a:r>
            <a:r>
              <a:rPr lang="it-IT" sz="1800" b="1" dirty="0">
                <a:solidFill>
                  <a:srgbClr val="F28C00"/>
                </a:solidFill>
                <a:latin typeface="Tahoma" panose="020B0604030504040204" pitchFamily="34" charset="0"/>
                <a:ea typeface="Tahoma" panose="020B0604030504040204" pitchFamily="34" charset="0"/>
                <a:cs typeface="Tahoma" panose="020B0604030504040204" pitchFamily="34" charset="0"/>
              </a:rPr>
              <a:t>dibattito sulla condizione dei minori in Italia</a:t>
            </a:r>
            <a:r>
              <a:rPr lang="it-IT" sz="1800" b="1" dirty="0">
                <a:solidFill>
                  <a:schemeClr val="accent2"/>
                </a:solidFill>
              </a:rPr>
              <a:t>,</a:t>
            </a:r>
            <a:r>
              <a:rPr lang="it-IT" sz="1800" dirty="0"/>
              <a:t> </a:t>
            </a:r>
            <a:r>
              <a:rPr lang="it-IT" sz="2000" dirty="0"/>
              <a:t>a partire dalle opportunità educative, culturali e sociali offerte. </a:t>
            </a:r>
          </a:p>
          <a:p>
            <a:pPr marL="0" indent="0" algn="just" eaLnBrk="1" hangingPunct="1">
              <a:lnSpc>
                <a:spcPct val="100000"/>
              </a:lnSpc>
              <a:buFont typeface="Arial" panose="020B0604020202020204" pitchFamily="34" charset="0"/>
              <a:buNone/>
              <a:defRPr/>
            </a:pPr>
            <a:r>
              <a:rPr lang="it-IT" sz="2000" b="1" dirty="0"/>
              <a:t>Contributo</a:t>
            </a:r>
            <a:r>
              <a:rPr lang="it-IT" sz="2000" dirty="0"/>
              <a:t>: creazione di una </a:t>
            </a:r>
            <a:r>
              <a:rPr lang="it-IT" sz="2000" b="1" dirty="0"/>
              <a:t>banca dati </a:t>
            </a:r>
            <a:r>
              <a:rPr lang="it-IT" sz="2000" dirty="0"/>
              <a:t>che consenta l’analisi di questi fenomeni su </a:t>
            </a:r>
            <a:r>
              <a:rPr lang="it-IT" sz="2000" b="1" dirty="0"/>
              <a:t>scala comunale o sub-comunale. </a:t>
            </a:r>
          </a:p>
          <a:p>
            <a:pPr marL="0" indent="0" algn="just" eaLnBrk="1" hangingPunct="1">
              <a:lnSpc>
                <a:spcPct val="100000"/>
              </a:lnSpc>
              <a:buFont typeface="Arial" panose="020B0604020202020204" pitchFamily="34" charset="0"/>
              <a:buNone/>
              <a:defRPr/>
            </a:pPr>
            <a:r>
              <a:rPr lang="it-IT" sz="2000" dirty="0"/>
              <a:t>Le analisi dell’osservatorio si sviluppano lungo </a:t>
            </a:r>
            <a:r>
              <a:rPr lang="it-IT" sz="2000" b="1" dirty="0"/>
              <a:t>4 dimensioni/tematiche principali: scuola, cultura, servizi sociali e sport.</a:t>
            </a:r>
            <a:r>
              <a:rPr lang="it-IT" sz="2000" dirty="0"/>
              <a:t> </a:t>
            </a:r>
          </a:p>
          <a:p>
            <a:pPr marL="0" indent="0" algn="just" eaLnBrk="1" hangingPunct="1">
              <a:lnSpc>
                <a:spcPct val="100000"/>
              </a:lnSpc>
              <a:buFont typeface="Arial" panose="020B0604020202020204" pitchFamily="34" charset="0"/>
              <a:buNone/>
              <a:defRPr/>
            </a:pPr>
            <a:endParaRPr lang="it-IT" sz="2000" b="1" dirty="0"/>
          </a:p>
          <a:p>
            <a:pPr marL="0" indent="0" algn="ctr" eaLnBrk="1" hangingPunct="1">
              <a:lnSpc>
                <a:spcPct val="100000"/>
              </a:lnSpc>
              <a:buFont typeface="Arial" panose="020B0604020202020204" pitchFamily="34" charset="0"/>
              <a:buNone/>
              <a:defRPr/>
            </a:pPr>
            <a:r>
              <a:rPr lang="it-IT" sz="2000" b="1" dirty="0" smtClean="0"/>
              <a:t>Prodotti: </a:t>
            </a:r>
            <a:endParaRPr lang="it-IT" sz="2000" b="1" dirty="0"/>
          </a:p>
          <a:p>
            <a:pPr marL="0" indent="0" algn="ctr" eaLnBrk="1" hangingPunct="1">
              <a:lnSpc>
                <a:spcPct val="100000"/>
              </a:lnSpc>
              <a:buFont typeface="Arial" panose="020B0604020202020204" pitchFamily="34" charset="0"/>
              <a:buNone/>
              <a:defRPr/>
            </a:pPr>
            <a:r>
              <a:rPr lang="it-IT" sz="1800" b="1" dirty="0">
                <a:solidFill>
                  <a:srgbClr val="F28C00"/>
                </a:solidFill>
                <a:latin typeface="Tahoma" panose="020B0604030504040204" pitchFamily="34" charset="0"/>
                <a:ea typeface="Tahoma" panose="020B0604030504040204" pitchFamily="34" charset="0"/>
                <a:cs typeface="Tahoma" panose="020B0604030504040204" pitchFamily="34" charset="0"/>
              </a:rPr>
              <a:t>Report settimanali sui temi della Povertà Educativa </a:t>
            </a:r>
          </a:p>
          <a:p>
            <a:pPr marL="0" indent="0" algn="ctr" eaLnBrk="1" hangingPunct="1">
              <a:lnSpc>
                <a:spcPct val="100000"/>
              </a:lnSpc>
              <a:buFont typeface="Arial" panose="020B0604020202020204" pitchFamily="34" charset="0"/>
              <a:buNone/>
              <a:defRPr/>
            </a:pPr>
            <a:r>
              <a:rPr lang="it-IT" altLang="it-IT" sz="1400" dirty="0">
                <a:latin typeface="Tahoma" panose="020B0604030504040204" pitchFamily="34" charset="0"/>
                <a:cs typeface="Tahoma" panose="020B0604030504040204" pitchFamily="34" charset="0"/>
                <a:hlinkClick r:id="rId4"/>
              </a:rPr>
              <a:t>http://www.conibambini.org/e-book-e-dossier-con-i-bambini/</a:t>
            </a:r>
            <a:endParaRPr lang="it-IT" sz="1400" b="1" dirty="0"/>
          </a:p>
        </p:txBody>
      </p:sp>
      <p:sp>
        <p:nvSpPr>
          <p:cNvPr id="10246" name="Titolo 1"/>
          <p:cNvSpPr>
            <a:spLocks noGrp="1"/>
          </p:cNvSpPr>
          <p:nvPr>
            <p:ph type="title"/>
          </p:nvPr>
        </p:nvSpPr>
        <p:spPr>
          <a:xfrm>
            <a:off x="534154" y="146050"/>
            <a:ext cx="11009014" cy="803275"/>
          </a:xfrm>
        </p:spPr>
        <p:txBody>
          <a:bodyPr/>
          <a:lstStyle/>
          <a:p>
            <a:pPr algn="ctr" eaLnBrk="1" hangingPunct="1"/>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rPr>
              <a:t>L’Osservatorio sulla Povertà Educativa’</a:t>
            </a:r>
          </a:p>
        </p:txBody>
      </p:sp>
    </p:spTree>
    <p:extLst>
      <p:ext uri="{BB962C8B-B14F-4D97-AF65-F5344CB8AC3E}">
        <p14:creationId xmlns:p14="http://schemas.microsoft.com/office/powerpoint/2010/main" val="389361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Shape 345"/>
          <p:cNvSpPr txBox="1"/>
          <p:nvPr/>
        </p:nvSpPr>
        <p:spPr>
          <a:xfrm>
            <a:off x="348792" y="2249651"/>
            <a:ext cx="11519554" cy="3504879"/>
          </a:xfrm>
          <a:prstGeom prst="rect">
            <a:avLst/>
          </a:prstGeom>
          <a:noFill/>
          <a:ln>
            <a:noFill/>
          </a:ln>
        </p:spPr>
        <p:txBody>
          <a:bodyPr lIns="91425" tIns="45700" rIns="91425" bIns="45700" anchor="t" anchorCtr="0">
            <a:noAutofit/>
          </a:bodyPr>
          <a:lstStyle/>
          <a:p>
            <a:pPr>
              <a:buClr>
                <a:schemeClr val="dk1"/>
              </a:buClr>
              <a:buSzPct val="100000"/>
              <a:buFont typeface="Tahoma"/>
              <a:buChar char="-"/>
            </a:pP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Per email:</a:t>
            </a:r>
            <a:endParaRPr lang="it-IT" dirty="0">
              <a:solidFill>
                <a:schemeClr val="dk1"/>
              </a:solidFill>
            </a:endParaRPr>
          </a:p>
          <a:p>
            <a:pPr>
              <a:buClr>
                <a:schemeClr val="dk1"/>
              </a:buClr>
              <a:buSzPct val="100000"/>
            </a:pPr>
            <a:endParaRPr lang="en-US" sz="20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marR="0" lvl="0" indent="0" algn="l">
              <a:lnSpc>
                <a:spcPct val="100000"/>
              </a:lnSpc>
              <a:spcBef>
                <a:spcPts val="0"/>
              </a:spcBef>
              <a:spcAft>
                <a:spcPts val="0"/>
              </a:spcAft>
              <a:buClr>
                <a:schemeClr val="dk1"/>
              </a:buClr>
              <a:buSzPct val="100000"/>
            </a:pPr>
            <a:r>
              <a:rPr lang="en-US" sz="2000" b="0" i="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3"/>
              </a:rPr>
              <a:t>iniziative@conibambini.org</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per </a:t>
            </a:r>
            <a:r>
              <a:rPr lang="en-US" sz="2000" b="0" i="0" u="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quesiti</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b="0" i="0" u="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legati</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al </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Bando</a:t>
            </a:r>
            <a:endPar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a:buClr>
                <a:schemeClr val="dk1"/>
              </a:buClr>
              <a:buSzPct val="100000"/>
            </a:pPr>
            <a:endPar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buClr>
                <a:schemeClr val="dk1"/>
              </a:buClr>
              <a:buSzPct val="100000"/>
            </a:pP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hlinkClick r:id="rId4"/>
              </a:rPr>
              <a:t>comunicazioni@chairos.it</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per </a:t>
            </a:r>
            <a:r>
              <a:rPr lang="en-US"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quesiti</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legati</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all’utilizzo</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del </a:t>
            </a:r>
            <a:r>
              <a:rPr lang="en-US"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portale</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Chàiros</a:t>
            </a:r>
            <a:endParaRPr lang="en-US" sz="2000" b="0" i="0" u="none" dirty="0" err="1">
              <a:solidFill>
                <a:schemeClr val="dk1"/>
              </a:solidFill>
              <a:latin typeface="Tahoma" panose="020B0604030504040204" pitchFamily="34" charset="0"/>
              <a:ea typeface="Tahoma" panose="020B0604030504040204" pitchFamily="34" charset="0"/>
              <a:cs typeface="Tahoma" panose="020B0604030504040204" pitchFamily="34" charset="0"/>
            </a:endParaRPr>
          </a:p>
          <a:p>
            <a:pPr>
              <a:buClr>
                <a:schemeClr val="dk1"/>
              </a:buClr>
              <a:buSzPct val="100000"/>
            </a:pPr>
            <a:endPar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buClr>
                <a:schemeClr val="dk1"/>
              </a:buClr>
              <a:buSzPct val="100000"/>
              <a:buFont typeface="Tahoma"/>
              <a:buChar char="-"/>
            </a:pP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b="0" i="0" u="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Telefonicamente</a:t>
            </a:r>
            <a:r>
              <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b="1"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06/40410100</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b="1" i="0" u="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interno</a:t>
            </a:r>
            <a:r>
              <a:rPr lang="en-US" sz="2000" b="1"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1</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 </a:t>
            </a:r>
            <a:r>
              <a:rPr lang="en-US" sz="2000" b="0" i="0" u="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Attività</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 </a:t>
            </a:r>
            <a:r>
              <a:rPr lang="en-US" sz="2000" b="0" i="0" u="none" dirty="0" err="1">
                <a:solidFill>
                  <a:schemeClr val="dk1"/>
                </a:solidFill>
                <a:latin typeface="Tahoma" panose="020B0604030504040204" pitchFamily="34" charset="0"/>
                <a:ea typeface="Tahoma" panose="020B0604030504040204" pitchFamily="34" charset="0"/>
                <a:cs typeface="Tahoma" panose="020B0604030504040204" pitchFamily="34" charset="0"/>
                <a:sym typeface="Tahoma"/>
              </a:rPr>
              <a:t>Istituzionali</a:t>
            </a: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a:t>
            </a:r>
            <a:endParaRPr lang="en-US">
              <a:solidFill>
                <a:schemeClr val="dk1"/>
              </a:solidFill>
            </a:endParaRPr>
          </a:p>
          <a:p>
            <a:pPr marL="0" marR="0" lvl="0" indent="0" algn="l" rtl="0">
              <a:lnSpc>
                <a:spcPct val="100000"/>
              </a:lnSpc>
              <a:spcBef>
                <a:spcPts val="0"/>
              </a:spcBef>
              <a:spcAft>
                <a:spcPts val="0"/>
              </a:spcAft>
              <a:buClr>
                <a:schemeClr val="dk1"/>
              </a:buClr>
              <a:buFont typeface="Calibri"/>
              <a:buNone/>
            </a:pPr>
            <a:endParaRPr lang="it-IT"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00000"/>
              </a:lnSpc>
              <a:spcBef>
                <a:spcPts val="0"/>
              </a:spcBef>
              <a:spcAft>
                <a:spcPts val="0"/>
              </a:spcAft>
              <a:buClr>
                <a:schemeClr val="dk1"/>
              </a:buClr>
              <a:buFont typeface="Calibri"/>
              <a:buNone/>
            </a:pPr>
            <a:endParaRPr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buClr>
                <a:schemeClr val="dk1"/>
              </a:buClr>
              <a:buSzPct val="25000"/>
              <a:buFont typeface="Calibri"/>
            </a:pPr>
            <a:endParaRPr lang="en-US" sz="20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Ulteriori informazioni saranno rese disponibili su </a:t>
            </a:r>
            <a:r>
              <a:rPr lang="en-US" sz="2000" b="0" i="0" u="sng" dirty="0">
                <a:solidFill>
                  <a:schemeClr val="hlink"/>
                </a:solidFill>
                <a:latin typeface="Tahoma" panose="020B0604030504040204" pitchFamily="34" charset="0"/>
                <a:ea typeface="Tahoma" panose="020B0604030504040204" pitchFamily="34" charset="0"/>
                <a:cs typeface="Tahoma" panose="020B0604030504040204" pitchFamily="34" charset="0"/>
                <a:sym typeface="Calibri"/>
                <a:hlinkClick r:id="rId5"/>
              </a:rPr>
              <a:t>http://www.conibambini.org/faq/</a:t>
            </a:r>
            <a:endParaRPr sz="2000" b="0" i="0" u="none"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346" name="Shape 346"/>
          <p:cNvSpPr txBox="1"/>
          <p:nvPr/>
        </p:nvSpPr>
        <p:spPr>
          <a:xfrm>
            <a:off x="348792" y="1174887"/>
            <a:ext cx="11519554" cy="440697"/>
          </a:xfrm>
          <a:prstGeom prst="rect">
            <a:avLst/>
          </a:prstGeom>
          <a:noFill/>
          <a:ln>
            <a:noFill/>
          </a:ln>
        </p:spPr>
        <p:txBody>
          <a:bodyPr lIns="91425" tIns="45700" rIns="91425" bIns="45700" anchor="t" anchorCtr="0">
            <a:noAutofit/>
          </a:bodyPr>
          <a:lstStyle/>
          <a:p>
            <a:pPr algn="ctr">
              <a:buClr>
                <a:schemeClr val="dk1"/>
              </a:buClr>
              <a:buSzPct val="25000"/>
              <a:buFont typeface="Tahoma"/>
            </a:pPr>
            <a:r>
              <a:rPr lang="en-US" sz="2000" b="0" i="0" u="none" dirty="0">
                <a:solidFill>
                  <a:schemeClr val="dk1"/>
                </a:solidFill>
                <a:latin typeface="Tahoma"/>
                <a:ea typeface="Tahoma"/>
                <a:cs typeface="Tahoma"/>
                <a:sym typeface="Tahoma"/>
              </a:rPr>
              <a:t>È </a:t>
            </a:r>
            <a:r>
              <a:rPr lang="en-US" sz="2000" b="0" i="0" u="none" dirty="0" err="1">
                <a:solidFill>
                  <a:schemeClr val="dk1"/>
                </a:solidFill>
                <a:latin typeface="Tahoma"/>
                <a:ea typeface="Tahoma"/>
                <a:cs typeface="Tahoma"/>
                <a:sym typeface="Tahoma"/>
              </a:rPr>
              <a:t>possibile</a:t>
            </a:r>
            <a:r>
              <a:rPr lang="en-US" sz="2000" b="0" i="0" u="none">
                <a:solidFill>
                  <a:schemeClr val="dk1"/>
                </a:solidFill>
                <a:latin typeface="Tahoma"/>
                <a:ea typeface="Tahoma"/>
                <a:cs typeface="Tahoma"/>
                <a:sym typeface="Tahoma"/>
              </a:rPr>
              <a:t> contattare </a:t>
            </a:r>
            <a:r>
              <a:rPr lang="en-US" sz="2000">
                <a:solidFill>
                  <a:schemeClr val="dk1"/>
                </a:solidFill>
                <a:latin typeface="Tahoma"/>
                <a:ea typeface="Tahoma"/>
                <a:cs typeface="Tahoma"/>
                <a:sym typeface="Tahoma"/>
              </a:rPr>
              <a:t>l'Ufficio Attività Istituzionali </a:t>
            </a:r>
            <a:endParaRPr lang="it-IT">
              <a:solidFill>
                <a:schemeClr val="dk1"/>
              </a:solidFill>
            </a:endParaRPr>
          </a:p>
          <a:p>
            <a:pPr marL="0" marR="0" lvl="0" indent="0" algn="ctr">
              <a:lnSpc>
                <a:spcPct val="100000"/>
              </a:lnSpc>
              <a:spcBef>
                <a:spcPts val="0"/>
              </a:spcBef>
              <a:spcAft>
                <a:spcPts val="0"/>
              </a:spcAft>
              <a:buClr>
                <a:schemeClr val="dk1"/>
              </a:buClr>
              <a:buSzPct val="25000"/>
              <a:buFont typeface="Tahoma"/>
              <a:buNone/>
            </a:pPr>
            <a:r>
              <a:rPr lang="en-US" sz="2000" b="0" i="0" u="none" dirty="0">
                <a:solidFill>
                  <a:schemeClr val="dk1"/>
                </a:solidFill>
                <a:latin typeface="Tahoma"/>
                <a:ea typeface="Tahoma"/>
                <a:cs typeface="Tahoma"/>
                <a:sym typeface="Tahoma"/>
              </a:rPr>
              <a:t>di </a:t>
            </a:r>
            <a:r>
              <a:rPr lang="en-US" sz="2000" b="1" i="0" u="none" dirty="0">
                <a:solidFill>
                  <a:schemeClr val="dk1"/>
                </a:solidFill>
                <a:latin typeface="Tahoma"/>
                <a:ea typeface="Tahoma"/>
                <a:cs typeface="Tahoma"/>
                <a:sym typeface="Tahoma"/>
              </a:rPr>
              <a:t>CON I BAMBINI</a:t>
            </a:r>
            <a:r>
              <a:rPr lang="en-US" sz="2000" b="0" i="0" u="none" dirty="0">
                <a:solidFill>
                  <a:schemeClr val="dk1"/>
                </a:solidFill>
                <a:latin typeface="Tahoma"/>
                <a:ea typeface="Tahoma"/>
                <a:cs typeface="Tahoma"/>
                <a:sym typeface="Tahoma"/>
              </a:rPr>
              <a:t>:</a:t>
            </a:r>
            <a:endParaRPr lang="en-US">
              <a:solidFill>
                <a:schemeClr val="dk1"/>
              </a:solidFill>
            </a:endParaRPr>
          </a:p>
        </p:txBody>
      </p:sp>
      <p:sp>
        <p:nvSpPr>
          <p:cNvPr id="10" name="Shape 93"/>
          <p:cNvSpPr txBox="1">
            <a:spLocks/>
          </p:cNvSpPr>
          <p:nvPr/>
        </p:nvSpPr>
        <p:spPr>
          <a:xfrm>
            <a:off x="1582734" y="287229"/>
            <a:ext cx="8727334" cy="60231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a:buClr>
                <a:srgbClr val="F28C00"/>
              </a:buClr>
              <a:buSzPct val="25000"/>
              <a:buFont typeface="Tahoma"/>
              <a:buNone/>
            </a:pPr>
            <a:r>
              <a:rPr lang="en-US" sz="4000" dirty="0">
                <a:solidFill>
                  <a:srgbClr val="F28C00"/>
                </a:solidFill>
                <a:latin typeface="Tahoma"/>
                <a:ea typeface="Tahoma"/>
                <a:cs typeface="Tahoma"/>
                <a:sym typeface="Tahoma"/>
              </a:rPr>
              <a:t>Come </a:t>
            </a:r>
            <a:r>
              <a:rPr lang="en-US" sz="4000" dirty="0" err="1">
                <a:solidFill>
                  <a:srgbClr val="F28C00"/>
                </a:solidFill>
                <a:latin typeface="Tahoma"/>
                <a:ea typeface="Tahoma"/>
                <a:cs typeface="Tahoma"/>
                <a:sym typeface="Tahoma"/>
              </a:rPr>
              <a:t>ricevere</a:t>
            </a:r>
            <a:r>
              <a:rPr lang="en-US" sz="4000" dirty="0">
                <a:solidFill>
                  <a:srgbClr val="F28C00"/>
                </a:solidFill>
                <a:latin typeface="Tahoma"/>
                <a:ea typeface="Tahoma"/>
                <a:cs typeface="Tahoma"/>
                <a:sym typeface="Tahoma"/>
              </a:rPr>
              <a:t> </a:t>
            </a:r>
            <a:r>
              <a:rPr lang="en-US" sz="4000" dirty="0" err="1">
                <a:solidFill>
                  <a:srgbClr val="F28C00"/>
                </a:solidFill>
                <a:latin typeface="Tahoma"/>
                <a:ea typeface="Tahoma"/>
                <a:cs typeface="Tahoma"/>
                <a:sym typeface="Tahoma"/>
              </a:rPr>
              <a:t>supporto</a:t>
            </a:r>
            <a:r>
              <a:rPr lang="en-US" sz="4000" dirty="0">
                <a:solidFill>
                  <a:srgbClr val="F28C00"/>
                </a:solidFill>
                <a:latin typeface="Tahoma"/>
                <a:ea typeface="Tahoma"/>
                <a:cs typeface="Tahoma"/>
                <a:sym typeface="Tahoma"/>
              </a:rPr>
              <a:t>?</a:t>
            </a:r>
          </a:p>
        </p:txBody>
      </p:sp>
      <p:cxnSp>
        <p:nvCxnSpPr>
          <p:cNvPr id="11" name="Shape 110"/>
          <p:cNvCxnSpPr/>
          <p:nvPr/>
        </p:nvCxnSpPr>
        <p:spPr>
          <a:xfrm flipV="1">
            <a:off x="1077362" y="4858787"/>
            <a:ext cx="10049347" cy="6350"/>
          </a:xfrm>
          <a:prstGeom prst="straightConnector1">
            <a:avLst/>
          </a:prstGeom>
          <a:noFill/>
          <a:ln w="19050" cap="flat" cmpd="sng">
            <a:solidFill>
              <a:schemeClr val="accent2"/>
            </a:solidFill>
            <a:prstDash val="solid"/>
            <a:miter/>
            <a:headEnd type="none" w="med" len="med"/>
            <a:tailEnd type="none" w="med" len="med"/>
          </a:ln>
        </p:spPr>
      </p:cxnSp>
      <p:pic>
        <p:nvPicPr>
          <p:cNvPr id="12"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3033404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455895-0F3C-4063-B162-CD6D7CB402F5}"/>
              </a:ext>
            </a:extLst>
          </p:cNvPr>
          <p:cNvSpPr>
            <a:spLocks noGrp="1"/>
          </p:cNvSpPr>
          <p:nvPr>
            <p:ph type="title"/>
          </p:nvPr>
        </p:nvSpPr>
        <p:spPr>
          <a:xfrm>
            <a:off x="748553" y="2265643"/>
            <a:ext cx="10515599" cy="1325562"/>
          </a:xfrm>
        </p:spPr>
        <p:style>
          <a:lnRef idx="2">
            <a:schemeClr val="accent2"/>
          </a:lnRef>
          <a:fillRef idx="1">
            <a:schemeClr val="lt1"/>
          </a:fillRef>
          <a:effectRef idx="0">
            <a:schemeClr val="accent2"/>
          </a:effectRef>
          <a:fontRef idx="minor">
            <a:schemeClr val="dk1"/>
          </a:fontRef>
        </p:style>
        <p:txBody>
          <a:bodyPr/>
          <a:lstStyle/>
          <a:p>
            <a:pPr algn="ctr"/>
            <a:r>
              <a:rPr lang="it-IT" sz="4000" dirty="0">
                <a:solidFill>
                  <a:srgbClr val="F28C00"/>
                </a:solidFill>
                <a:latin typeface="Tahoma"/>
                <a:ea typeface="Tahoma"/>
                <a:cs typeface="Tahoma"/>
              </a:rPr>
              <a:t>Spazio per le domande.....</a:t>
            </a:r>
          </a:p>
        </p:txBody>
      </p:sp>
      <p:pic>
        <p:nvPicPr>
          <p:cNvPr id="3"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467016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3498" y="179386"/>
            <a:ext cx="11606542" cy="1325562"/>
          </a:xfrm>
          <a:noFill/>
          <a:ln>
            <a:noFill/>
          </a:ln>
        </p:spPr>
        <p:txBody>
          <a:bodyPr lIns="91425" tIns="45700" rIns="91425" bIns="45700" anchor="ctr" anchorCtr="0">
            <a:noAutofit/>
          </a:bodyPr>
          <a:lstStyle/>
          <a:p>
            <a:pPr algn="ctr">
              <a:buClr>
                <a:srgbClr val="F28C00"/>
              </a:buClr>
              <a:buSzPct val="25000"/>
              <a:buFont typeface="Tahoma"/>
            </a:pPr>
            <a:r>
              <a:rPr lang="it-IT" sz="4000" dirty="0">
                <a:solidFill>
                  <a:srgbClr val="F28C00"/>
                </a:solidFill>
                <a:latin typeface="Tahoma"/>
                <a:ea typeface="Tahoma"/>
                <a:cs typeface="Tahoma"/>
                <a:sym typeface="Arial"/>
              </a:rPr>
              <a:t>FOCUS: Potenziamento e ampliamento di offerta formativa e accesso ai servizi di cura/educazione</a:t>
            </a:r>
          </a:p>
        </p:txBody>
      </p:sp>
      <p:sp>
        <p:nvSpPr>
          <p:cNvPr id="3" name="Segnaposto contenuto 2"/>
          <p:cNvSpPr>
            <a:spLocks noGrp="1"/>
          </p:cNvSpPr>
          <p:nvPr>
            <p:ph idx="1"/>
          </p:nvPr>
        </p:nvSpPr>
        <p:spPr/>
        <p:txBody>
          <a:bodyPr/>
          <a:lstStyle/>
          <a:p>
            <a:pPr marL="0" indent="0">
              <a:buFont typeface="Arial" panose="020B0604020202020204" pitchFamily="34" charset="0"/>
              <a:buNone/>
              <a:defRPr/>
            </a:pPr>
            <a:r>
              <a:rPr lang="it-IT" sz="2000" i="1" dirty="0">
                <a:latin typeface="Tahoma" panose="020B0604030504040204" pitchFamily="34" charset="0"/>
                <a:ea typeface="Tahoma" panose="020B0604030504040204" pitchFamily="34" charset="0"/>
                <a:cs typeface="Tahoma" panose="020B0604030504040204" pitchFamily="34" charset="0"/>
              </a:rPr>
              <a:t> </a:t>
            </a:r>
            <a:r>
              <a:rPr lang="it-IT" sz="2000" b="1" i="1" dirty="0">
                <a:latin typeface="Tahoma" panose="020B0604030504040204" pitchFamily="34" charset="0"/>
                <a:ea typeface="Tahoma" panose="020B0604030504040204" pitchFamily="34" charset="0"/>
                <a:cs typeface="Tahoma" panose="020B0604030504040204" pitchFamily="34" charset="0"/>
              </a:rPr>
              <a:t>Cosa significa:</a:t>
            </a:r>
            <a:endParaRPr lang="it-IT" sz="2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Presenza di azioni finalizzate a migliorare le condizioni di accesso e fruibilità ad asili nido e scuola dell'infanzia;</a:t>
            </a: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Attivazione di offerte complementari/integrative al servizio nido/scuole d’infanzia.</a:t>
            </a:r>
          </a:p>
          <a:p>
            <a:pPr marL="0" indent="0">
              <a:buFont typeface="Arial" panose="020B0604020202020204" pitchFamily="34" charset="0"/>
              <a:buNone/>
              <a:defRPr/>
            </a:pPr>
            <a:r>
              <a:rPr lang="it-IT" sz="2000" b="1" i="1" dirty="0">
                <a:latin typeface="Tahoma" panose="020B0604030504040204" pitchFamily="34" charset="0"/>
                <a:ea typeface="Tahoma" panose="020B0604030504040204" pitchFamily="34" charset="0"/>
                <a:cs typeface="Tahoma" panose="020B0604030504040204" pitchFamily="34" charset="0"/>
              </a:rPr>
              <a:t>Come si concretizza e declina in termini di azioni ed attività</a:t>
            </a:r>
            <a:r>
              <a:rPr lang="it-IT" sz="2000" i="1" dirty="0">
                <a:latin typeface="Tahoma" panose="020B0604030504040204" pitchFamily="34" charset="0"/>
                <a:ea typeface="Tahoma" panose="020B0604030504040204" pitchFamily="34" charset="0"/>
                <a:cs typeface="Tahoma" panose="020B0604030504040204" pitchFamily="34" charset="0"/>
              </a:rPr>
              <a:t> (esempi):</a:t>
            </a: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Realizzazione di servizi di potenziamento o complementari a quelli già esistenti;</a:t>
            </a: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Coinvolgimento di famiglie vulnerabili (es. nuclei familiari beneficiari del SIA) e/o sui contesti territoriali in situazioni di svantaggio;</a:t>
            </a: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Presenza di un approccio multi-servizio capace di ampliare l’offerta e superare la frammentazione dei servizi educativi, nell’ottica di una presa in carico globale.</a:t>
            </a:r>
          </a:p>
          <a:p>
            <a:pPr>
              <a:defRPr/>
            </a:pPr>
            <a:endParaRPr lang="it-IT"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5112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olo 1"/>
          <p:cNvSpPr>
            <a:spLocks noGrp="1"/>
          </p:cNvSpPr>
          <p:nvPr>
            <p:ph type="title"/>
          </p:nvPr>
        </p:nvSpPr>
        <p:spPr>
          <a:xfrm>
            <a:off x="398195" y="223837"/>
            <a:ext cx="11336605" cy="1281113"/>
          </a:xfrm>
          <a:noFill/>
          <a:ln>
            <a:noFill/>
          </a:ln>
        </p:spPr>
        <p:txBody>
          <a:bodyPr lIns="91425" tIns="45700" rIns="91425" bIns="45700" anchor="ctr" anchorCtr="0">
            <a:noAutofit/>
          </a:bodyPr>
          <a:lstStyle/>
          <a:p>
            <a:pPr algn="ctr">
              <a:buClr>
                <a:srgbClr val="F28C00"/>
              </a:buClr>
              <a:buSzPct val="25000"/>
              <a:buFont typeface="Tahoma"/>
            </a:pPr>
            <a:r>
              <a:rPr lang="it-IT" altLang="it-IT" sz="4000" dirty="0">
                <a:solidFill>
                  <a:srgbClr val="F28C00"/>
                </a:solidFill>
                <a:latin typeface="Tahoma"/>
                <a:ea typeface="Tahoma"/>
                <a:cs typeface="Tahoma"/>
              </a:rPr>
              <a:t>FOCUS: Contrasto e prevenzione della dispersione scolastica</a:t>
            </a:r>
          </a:p>
        </p:txBody>
      </p:sp>
      <p:sp>
        <p:nvSpPr>
          <p:cNvPr id="3" name="Segnaposto contenuto 2"/>
          <p:cNvSpPr>
            <a:spLocks noGrp="1"/>
          </p:cNvSpPr>
          <p:nvPr>
            <p:ph idx="1"/>
          </p:nvPr>
        </p:nvSpPr>
        <p:spPr>
          <a:xfrm>
            <a:off x="838200" y="1825625"/>
            <a:ext cx="10896600" cy="4351338"/>
          </a:xfrm>
        </p:spPr>
        <p:txBody>
          <a:bodyPr/>
          <a:lstStyle/>
          <a:p>
            <a:pPr marL="0" indent="0">
              <a:buFont typeface="Arial" panose="020B0604020202020204" pitchFamily="34" charset="0"/>
              <a:buNone/>
              <a:defRPr/>
            </a:pPr>
            <a:r>
              <a:rPr lang="it-IT" sz="2000" b="1" i="1" dirty="0">
                <a:latin typeface="Tahoma" panose="020B0604030504040204" pitchFamily="34" charset="0"/>
                <a:ea typeface="Tahoma" panose="020B0604030504040204" pitchFamily="34" charset="0"/>
                <a:cs typeface="Tahoma" panose="020B0604030504040204" pitchFamily="34" charset="0"/>
              </a:rPr>
              <a:t>Cosa significa:</a:t>
            </a:r>
            <a:endParaRPr lang="it-IT" sz="20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Presenza di interventi (individualizzati e/o complementari rispetto a quelli tradizionali) rivolti alla prevenzione della dispersione e al contrasto dell’abbandono scolastici, in particolare nella fase di passaggio da un grado all’altro del percorso educativo.</a:t>
            </a:r>
          </a:p>
          <a:p>
            <a:pPr marL="0" indent="0">
              <a:buFont typeface="Arial" panose="020B0604020202020204" pitchFamily="34" charset="0"/>
              <a:buNone/>
              <a:defRPr/>
            </a:pPr>
            <a:r>
              <a:rPr lang="it-IT" sz="2000" b="1" i="1" dirty="0">
                <a:latin typeface="Tahoma" panose="020B0604030504040204" pitchFamily="34" charset="0"/>
                <a:ea typeface="Tahoma" panose="020B0604030504040204" pitchFamily="34" charset="0"/>
                <a:cs typeface="Tahoma" panose="020B0604030504040204" pitchFamily="34" charset="0"/>
              </a:rPr>
              <a:t>Come si concretizza e declina in termini di azioni ed attività</a:t>
            </a:r>
            <a:r>
              <a:rPr lang="it-IT" sz="2000" i="1" dirty="0">
                <a:latin typeface="Tahoma" panose="020B0604030504040204" pitchFamily="34" charset="0"/>
                <a:ea typeface="Tahoma" panose="020B0604030504040204" pitchFamily="34" charset="0"/>
                <a:cs typeface="Tahoma" panose="020B0604030504040204" pitchFamily="34" charset="0"/>
              </a:rPr>
              <a:t> (esempi):</a:t>
            </a:r>
            <a:endParaRPr lang="it-IT" sz="2000" dirty="0">
              <a:latin typeface="Tahoma" panose="020B0604030504040204" pitchFamily="34" charset="0"/>
              <a:ea typeface="Tahoma" panose="020B0604030504040204" pitchFamily="34" charset="0"/>
              <a:cs typeface="Tahoma" panose="020B0604030504040204" pitchFamily="34" charset="0"/>
            </a:endParaRPr>
          </a:p>
          <a:p>
            <a:pPr marL="342900" indent="-161925">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Prevenzione della dispersione e dell’abbandono scolastici (attraverso attività laboratoriali mirate al rafforzamento della motivazione e dell’attaccamento al contesto scolastico);</a:t>
            </a: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Contrasto a dispersione e abbandono scolastici (attraverso attività laboratoriali rivolte a ragazzi con frequenza irregolare o in situazione di abbandono, con modalità flessibili e contenuti alternativi rispetto alle lezioni tradizionali tenute in aula);</a:t>
            </a:r>
          </a:p>
          <a:p>
            <a:pPr>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Presenza di attività di orientamento (attraverso </a:t>
            </a:r>
            <a:r>
              <a:rPr lang="it-IT" sz="2000" dirty="0" err="1">
                <a:latin typeface="Tahoma" panose="020B0604030504040204" pitchFamily="34" charset="0"/>
                <a:ea typeface="Tahoma" panose="020B0604030504040204" pitchFamily="34" charset="0"/>
                <a:cs typeface="Tahoma" panose="020B0604030504040204" pitchFamily="34" charset="0"/>
              </a:rPr>
              <a:t>counseling</a:t>
            </a:r>
            <a:r>
              <a:rPr lang="it-IT" sz="2000" dirty="0">
                <a:latin typeface="Tahoma" panose="020B0604030504040204" pitchFamily="34" charset="0"/>
                <a:ea typeface="Tahoma" panose="020B0604030504040204" pitchFamily="34" charset="0"/>
                <a:cs typeface="Tahoma" panose="020B0604030504040204" pitchFamily="34" charset="0"/>
              </a:rPr>
              <a:t> individuali o di gruppo, bilanci di competenze, sportelli, percorsi psicoattitudinali, ecc.).</a:t>
            </a:r>
          </a:p>
          <a:p>
            <a:pPr marL="0" indent="0">
              <a:buFont typeface="Arial" panose="020B0604020202020204" pitchFamily="34" charset="0"/>
              <a:buNone/>
              <a:defRPr/>
            </a:pPr>
            <a:endParaRPr lang="it-IT"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346834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olo 1"/>
          <p:cNvSpPr>
            <a:spLocks noGrp="1"/>
          </p:cNvSpPr>
          <p:nvPr>
            <p:ph type="title"/>
          </p:nvPr>
        </p:nvSpPr>
        <p:spPr>
          <a:xfrm>
            <a:off x="452516" y="344032"/>
            <a:ext cx="11235508" cy="1047893"/>
          </a:xfrm>
          <a:noFill/>
          <a:ln>
            <a:noFill/>
          </a:ln>
        </p:spPr>
        <p:txBody>
          <a:bodyPr lIns="91425" tIns="45700" rIns="91425" bIns="45700" anchor="ctr" anchorCtr="0">
            <a:noAutofit/>
          </a:bodyPr>
          <a:lstStyle/>
          <a:p>
            <a:pPr algn="ctr">
              <a:buClr>
                <a:srgbClr val="F28C00"/>
              </a:buClr>
              <a:buSzPct val="25000"/>
              <a:buFont typeface="Tahoma"/>
            </a:pPr>
            <a:r>
              <a:rPr lang="it-IT" altLang="it-IT" sz="4000" dirty="0">
                <a:solidFill>
                  <a:srgbClr val="F28C00"/>
                </a:solidFill>
                <a:latin typeface="Tahoma"/>
                <a:ea typeface="Tahoma"/>
                <a:cs typeface="Tahoma"/>
              </a:rPr>
              <a:t>FOCUS: Riappropriazione della scuola </a:t>
            </a:r>
            <a:br>
              <a:rPr lang="it-IT" altLang="it-IT" sz="4000" dirty="0">
                <a:solidFill>
                  <a:srgbClr val="F28C00"/>
                </a:solidFill>
                <a:latin typeface="Tahoma"/>
                <a:ea typeface="Tahoma"/>
                <a:cs typeface="Tahoma"/>
              </a:rPr>
            </a:br>
            <a:r>
              <a:rPr lang="it-IT" altLang="it-IT" sz="4000" dirty="0">
                <a:solidFill>
                  <a:srgbClr val="F28C00"/>
                </a:solidFill>
                <a:latin typeface="Tahoma"/>
                <a:ea typeface="Tahoma"/>
                <a:cs typeface="Tahoma"/>
              </a:rPr>
              <a:t>e/o degli spazi comuni</a:t>
            </a:r>
          </a:p>
        </p:txBody>
      </p:sp>
      <p:sp>
        <p:nvSpPr>
          <p:cNvPr id="3" name="Segnaposto contenuto 2"/>
          <p:cNvSpPr>
            <a:spLocks noGrp="1"/>
          </p:cNvSpPr>
          <p:nvPr>
            <p:ph idx="1"/>
          </p:nvPr>
        </p:nvSpPr>
        <p:spPr>
          <a:xfrm>
            <a:off x="838200" y="1569088"/>
            <a:ext cx="10515599" cy="4351336"/>
          </a:xfrm>
        </p:spPr>
        <p:txBody>
          <a:bodyPr>
            <a:noAutofit/>
          </a:bodyPr>
          <a:lstStyle/>
          <a:p>
            <a:pPr marL="0" indent="0">
              <a:buFont typeface="Arial" panose="020B0604020202020204" pitchFamily="34" charset="0"/>
              <a:buNone/>
              <a:defRPr/>
            </a:pPr>
            <a:r>
              <a:rPr lang="it-IT" sz="1800" b="1" i="1" dirty="0">
                <a:latin typeface="Tahoma" panose="020B0604030504040204" pitchFamily="34" charset="0"/>
                <a:ea typeface="Tahoma" panose="020B0604030504040204" pitchFamily="34" charset="0"/>
                <a:cs typeface="Tahoma" panose="020B0604030504040204" pitchFamily="34" charset="0"/>
              </a:rPr>
              <a:t>Cosa significa</a:t>
            </a:r>
            <a:r>
              <a:rPr lang="it-IT" sz="1800" i="1" dirty="0">
                <a:latin typeface="Tahoma" panose="020B0604030504040204" pitchFamily="34" charset="0"/>
                <a:ea typeface="Tahoma" panose="020B0604030504040204" pitchFamily="34" charset="0"/>
                <a:cs typeface="Tahoma" panose="020B0604030504040204" pitchFamily="34" charset="0"/>
              </a:rPr>
              <a:t>:</a:t>
            </a:r>
            <a:endParaRPr lang="it-IT" sz="1800" dirty="0">
              <a:latin typeface="Tahoma" panose="020B0604030504040204" pitchFamily="34" charset="0"/>
              <a:ea typeface="Tahoma" panose="020B0604030504040204" pitchFamily="34" charset="0"/>
              <a:cs typeface="Tahoma" panose="020B0604030504040204" pitchFamily="34" charset="0"/>
            </a:endParaRPr>
          </a:p>
          <a:p>
            <a:pPr marL="271463" indent="-90488">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Presenza di azioni in grado di promuovere un modello di “</a:t>
            </a:r>
            <a:r>
              <a:rPr lang="it-IT" sz="1800" b="1" dirty="0">
                <a:latin typeface="Tahoma" panose="020B0604030504040204" pitchFamily="34" charset="0"/>
                <a:ea typeface="Tahoma" panose="020B0604030504040204" pitchFamily="34" charset="0"/>
                <a:cs typeface="Tahoma" panose="020B0604030504040204" pitchFamily="34" charset="0"/>
              </a:rPr>
              <a:t>scuola aperta</a:t>
            </a:r>
            <a:r>
              <a:rPr lang="it-IT" sz="1800" dirty="0">
                <a:latin typeface="Tahoma" panose="020B0604030504040204" pitchFamily="34" charset="0"/>
                <a:ea typeface="Tahoma" panose="020B0604030504040204" pitchFamily="34" charset="0"/>
                <a:cs typeface="Tahoma" panose="020B0604030504040204" pitchFamily="34" charset="0"/>
              </a:rPr>
              <a:t>”, ovvero spazio fisico accogliente e sicuro, aperto alla Comunità.</a:t>
            </a:r>
          </a:p>
          <a:p>
            <a:pPr>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Presenza di azioni che prevedano la cura degli </a:t>
            </a:r>
            <a:r>
              <a:rPr lang="it-IT" sz="1800" b="1" dirty="0">
                <a:latin typeface="Tahoma" panose="020B0604030504040204" pitchFamily="34" charset="0"/>
                <a:ea typeface="Tahoma" panose="020B0604030504040204" pitchFamily="34" charset="0"/>
                <a:cs typeface="Tahoma" panose="020B0604030504040204" pitchFamily="34" charset="0"/>
              </a:rPr>
              <a:t>'spazi comuni'</a:t>
            </a:r>
            <a:r>
              <a:rPr lang="it-IT" sz="1800" dirty="0">
                <a:latin typeface="Tahoma" panose="020B0604030504040204" pitchFamily="34" charset="0"/>
                <a:ea typeface="Tahoma" panose="020B0604030504040204" pitchFamily="34" charset="0"/>
                <a:cs typeface="Tahoma" panose="020B0604030504040204" pitchFamily="34" charset="0"/>
              </a:rPr>
              <a:t>, in cui sperimentare modelli positivi di utilizzo del tempo libero e di promozione della cittadinanza e della legalità.</a:t>
            </a:r>
          </a:p>
          <a:p>
            <a:pPr marL="0" indent="0">
              <a:buFont typeface="Arial" panose="020B0604020202020204" pitchFamily="34" charset="0"/>
              <a:buNone/>
              <a:defRPr/>
            </a:pPr>
            <a:r>
              <a:rPr lang="it-IT" sz="1800" b="1" i="1" dirty="0">
                <a:latin typeface="Tahoma" panose="020B0604030504040204" pitchFamily="34" charset="0"/>
                <a:ea typeface="Tahoma" panose="020B0604030504040204" pitchFamily="34" charset="0"/>
                <a:cs typeface="Tahoma" panose="020B0604030504040204" pitchFamily="34" charset="0"/>
              </a:rPr>
              <a:t>Come si concretizza e declina in termini di azioni ed attività</a:t>
            </a:r>
            <a:r>
              <a:rPr lang="it-IT" sz="1800" i="1" dirty="0">
                <a:latin typeface="Tahoma" panose="020B0604030504040204" pitchFamily="34" charset="0"/>
                <a:ea typeface="Tahoma" panose="020B0604030504040204" pitchFamily="34" charset="0"/>
                <a:cs typeface="Tahoma" panose="020B0604030504040204" pitchFamily="34" charset="0"/>
              </a:rPr>
              <a:t> (esempi):</a:t>
            </a:r>
            <a:endParaRPr lang="it-IT" sz="18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Promozione della scuola aperta al territorio con la partecipazione attiva degli studenti, del personale scolastico, delle famiglie e della comunità, attraverso attività pomeridiane, corsi di formazione ed eventi pubblici aperti al territorio, riqualificazione e valorizzazione degli spazi scolastici per promuoverne una fruizione efficace;</a:t>
            </a:r>
          </a:p>
          <a:p>
            <a:pPr algn="just">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Azioni che prevedano la cura degli 'spazi comuni' (es. attività di riappropriazione di spazi comuni in stato di degrado da parte degli stessi studenti, personale scolastico, famiglie e comunità).</a:t>
            </a:r>
          </a:p>
          <a:p>
            <a:pPr algn="just">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In questo processo è importante verificare il coinvolgimento attivo e costante dei ragazzi ma anche dei loro genitori, che diventano “custodi” degli spazi e protagonisti.</a:t>
            </a:r>
          </a:p>
          <a:p>
            <a:pPr>
              <a:defRPr/>
            </a:pPr>
            <a:endParaRPr lang="it-IT" sz="18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defRPr/>
            </a:pPr>
            <a:endParaRPr lang="it-IT" sz="1800" dirty="0">
              <a:latin typeface="Tahoma" panose="020B0604030504040204" pitchFamily="34" charset="0"/>
              <a:ea typeface="Tahoma" panose="020B0604030504040204" pitchFamily="34" charset="0"/>
              <a:cs typeface="Tahoma" panose="020B0604030504040204" pitchFamily="34" charset="0"/>
            </a:endParaRPr>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113317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olo 1"/>
          <p:cNvSpPr>
            <a:spLocks noGrp="1"/>
          </p:cNvSpPr>
          <p:nvPr>
            <p:ph type="title"/>
          </p:nvPr>
        </p:nvSpPr>
        <p:spPr>
          <a:xfrm>
            <a:off x="701676" y="365125"/>
            <a:ext cx="10850546" cy="1325562"/>
          </a:xfrm>
        </p:spPr>
        <p:txBody>
          <a:bodyPr>
            <a:normAutofit fontScale="90000"/>
          </a:bodyPr>
          <a:lstStyle/>
          <a:p>
            <a:pPr algn="ctr"/>
            <a:r>
              <a:rPr lang="it-IT" altLang="it-IT" b="1" dirty="0"/>
              <a:t> </a:t>
            </a:r>
            <a:r>
              <a:rPr lang="it-IT" altLang="it-IT" dirty="0">
                <a:solidFill>
                  <a:srgbClr val="F28C00"/>
                </a:solidFill>
                <a:latin typeface="Tahoma"/>
                <a:ea typeface="Tahoma"/>
                <a:cs typeface="Tahoma"/>
              </a:rPr>
              <a:t>FOCUS: «Comunità educante» e presidi ad alta densità educativa</a:t>
            </a:r>
          </a:p>
        </p:txBody>
      </p:sp>
      <p:sp>
        <p:nvSpPr>
          <p:cNvPr id="3" name="Segnaposto contenuto 2"/>
          <p:cNvSpPr>
            <a:spLocks noGrp="1"/>
          </p:cNvSpPr>
          <p:nvPr>
            <p:ph idx="1"/>
          </p:nvPr>
        </p:nvSpPr>
        <p:spPr>
          <a:xfrm>
            <a:off x="588475" y="1598613"/>
            <a:ext cx="11081442" cy="4351337"/>
          </a:xfrm>
        </p:spPr>
        <p:txBody>
          <a:bodyPr>
            <a:noAutofit/>
          </a:bodyPr>
          <a:lstStyle/>
          <a:p>
            <a:pPr marL="0" indent="0">
              <a:lnSpc>
                <a:spcPct val="100000"/>
              </a:lnSpc>
              <a:buFont typeface="Arial" panose="020B0604020202020204" pitchFamily="34" charset="0"/>
              <a:buNone/>
              <a:defRPr/>
            </a:pPr>
            <a:r>
              <a:rPr lang="it-IT" sz="1800" b="1" i="1" dirty="0">
                <a:latin typeface="Tahoma" panose="020B0604030504040204" pitchFamily="34" charset="0"/>
                <a:ea typeface="Tahoma" panose="020B0604030504040204" pitchFamily="34" charset="0"/>
                <a:cs typeface="Tahoma" panose="020B0604030504040204" pitchFamily="34" charset="0"/>
              </a:rPr>
              <a:t>Cosa significa</a:t>
            </a:r>
            <a:r>
              <a:rPr lang="it-IT" sz="1800" i="1" dirty="0">
                <a:latin typeface="Tahoma" panose="020B0604030504040204" pitchFamily="34" charset="0"/>
                <a:ea typeface="Tahoma" panose="020B0604030504040204" pitchFamily="34" charset="0"/>
                <a:cs typeface="Tahoma" panose="020B0604030504040204" pitchFamily="34" charset="0"/>
              </a:rPr>
              <a:t>:</a:t>
            </a:r>
            <a:endParaRPr lang="it-IT"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Presenza di azioni che coinvolgono tutte le realtà sociali del territorio, le agenzie educative e gli attori coinvolti nel processo di crescita dei giovani, oltre i soggetti aderenti alla partnership.</a:t>
            </a:r>
          </a:p>
          <a:p>
            <a:pPr marL="0" indent="0">
              <a:lnSpc>
                <a:spcPct val="100000"/>
              </a:lnSpc>
              <a:buFont typeface="Arial" panose="020B0604020202020204" pitchFamily="34" charset="0"/>
              <a:buNone/>
              <a:defRPr/>
            </a:pPr>
            <a:r>
              <a:rPr lang="it-IT" sz="1800" b="1" i="1" dirty="0">
                <a:latin typeface="Tahoma" panose="020B0604030504040204" pitchFamily="34" charset="0"/>
                <a:ea typeface="Tahoma" panose="020B0604030504040204" pitchFamily="34" charset="0"/>
                <a:cs typeface="Tahoma" panose="020B0604030504040204" pitchFamily="34" charset="0"/>
              </a:rPr>
              <a:t>Come si concretizza e declina in termini di azioni ed attività</a:t>
            </a:r>
            <a:r>
              <a:rPr lang="it-IT" sz="1800" i="1" dirty="0">
                <a:latin typeface="Tahoma" panose="020B0604030504040204" pitchFamily="34" charset="0"/>
                <a:ea typeface="Tahoma" panose="020B0604030504040204" pitchFamily="34" charset="0"/>
                <a:cs typeface="Tahoma" panose="020B0604030504040204" pitchFamily="34" charset="0"/>
              </a:rPr>
              <a:t> (esempi):</a:t>
            </a:r>
            <a:endParaRPr lang="it-IT" sz="1800" dirty="0">
              <a:latin typeface="Tahoma" panose="020B0604030504040204" pitchFamily="34" charset="0"/>
              <a:ea typeface="Tahoma" panose="020B0604030504040204" pitchFamily="34" charset="0"/>
              <a:cs typeface="Tahoma" panose="020B0604030504040204" pitchFamily="34" charset="0"/>
            </a:endParaRPr>
          </a:p>
          <a:p>
            <a:pPr>
              <a:lnSpc>
                <a:spcPct val="100000"/>
              </a:lnSpc>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Coinvolgimento attivo di stakeholder non facenti parte del partenariato e di agenzie educative formali/informali, rafforzando il ruolo e le competenze di tutti gli attori del processo educativo;</a:t>
            </a:r>
          </a:p>
          <a:p>
            <a:pPr>
              <a:lnSpc>
                <a:spcPct val="100000"/>
              </a:lnSpc>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Sensibilizzazione della comunità di riferimento, attraverso eventi, corsi, seminari;</a:t>
            </a:r>
          </a:p>
          <a:p>
            <a:pPr>
              <a:lnSpc>
                <a:spcPct val="100000"/>
              </a:lnSpc>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Favorita la circolarità delle informazioni, al fine di creare, da un lato, consapevolezza nella Comunità e, dall’altro, di rafforzarne l’identità stessa;</a:t>
            </a:r>
          </a:p>
          <a:p>
            <a:pPr>
              <a:lnSpc>
                <a:spcPct val="100000"/>
              </a:lnSpc>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Presenza di momenti ed incontri di restituzione alla Comunità, al fine di costruire una “memoria” collettiva;</a:t>
            </a:r>
          </a:p>
          <a:p>
            <a:pPr>
              <a:lnSpc>
                <a:spcPct val="100000"/>
              </a:lnSpc>
              <a:buFont typeface="Wingdings" panose="05000000000000000000" pitchFamily="2" charset="2"/>
              <a:buChar char="ü"/>
              <a:defRPr/>
            </a:pPr>
            <a:r>
              <a:rPr lang="it-IT" sz="1800" dirty="0">
                <a:latin typeface="Tahoma" panose="020B0604030504040204" pitchFamily="34" charset="0"/>
                <a:ea typeface="Tahoma" panose="020B0604030504040204" pitchFamily="34" charset="0"/>
                <a:cs typeface="Tahoma" panose="020B0604030504040204" pitchFamily="34" charset="0"/>
              </a:rPr>
              <a:t>Stesura di una carta dei servizi, protocolli, convenzioni tra i vari enti della comunità territoriali coinvolti.</a:t>
            </a:r>
          </a:p>
          <a:p>
            <a:pPr>
              <a:lnSpc>
                <a:spcPct val="100000"/>
              </a:lnSpc>
              <a:defRPr/>
            </a:pPr>
            <a:endParaRPr lang="it-IT" sz="18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anose="020B0604020202020204" pitchFamily="34" charset="0"/>
              <a:buNone/>
              <a:defRPr/>
            </a:pPr>
            <a:endParaRPr lang="it-IT" sz="1800" dirty="0">
              <a:latin typeface="Tahoma" panose="020B0604030504040204" pitchFamily="34" charset="0"/>
              <a:ea typeface="Tahoma" panose="020B0604030504040204" pitchFamily="34" charset="0"/>
              <a:cs typeface="Tahoma" panose="020B0604030504040204" pitchFamily="34" charset="0"/>
            </a:endParaRPr>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39108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olo 1"/>
          <p:cNvSpPr>
            <a:spLocks noGrp="1"/>
          </p:cNvSpPr>
          <p:nvPr>
            <p:ph type="title"/>
          </p:nvPr>
        </p:nvSpPr>
        <p:spPr>
          <a:xfrm>
            <a:off x="434566" y="365125"/>
            <a:ext cx="11253458" cy="1325562"/>
          </a:xfrm>
          <a:noFill/>
          <a:ln>
            <a:noFill/>
          </a:ln>
        </p:spPr>
        <p:txBody>
          <a:bodyPr lIns="91425" tIns="91425" rIns="91425" bIns="91425" anchor="ctr" anchorCtr="0">
            <a:normAutofit fontScale="90000"/>
          </a:bodyPr>
          <a:lstStyle/>
          <a:p>
            <a:pPr algn="ctr"/>
            <a:r>
              <a:rPr lang="it-IT" altLang="it-IT" dirty="0">
                <a:solidFill>
                  <a:srgbClr val="F28C00"/>
                </a:solidFill>
                <a:latin typeface="Tahoma"/>
                <a:ea typeface="Tahoma"/>
                <a:cs typeface="Tahoma"/>
              </a:rPr>
              <a:t>FOCUS: Ruolo attivo degli istituti scolastici – Modello «Scuola aperta»</a:t>
            </a:r>
            <a:endParaRPr lang="it-IT" altLang="it-IT" b="1" dirty="0"/>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3" name="Segnaposto contenuto 2"/>
          <p:cNvSpPr>
            <a:spLocks noGrp="1"/>
          </p:cNvSpPr>
          <p:nvPr>
            <p:ph idx="1"/>
          </p:nvPr>
        </p:nvSpPr>
        <p:spPr>
          <a:xfrm>
            <a:off x="434565" y="1687512"/>
            <a:ext cx="11398313" cy="4351336"/>
          </a:xfrm>
        </p:spPr>
        <p:txBody>
          <a:bodyPr>
            <a:noAutofit/>
          </a:bodyPr>
          <a:lstStyle/>
          <a:p>
            <a:pPr marL="0" indent="0">
              <a:buFont typeface="Arial" panose="020B0604020202020204" pitchFamily="34" charset="0"/>
              <a:buNone/>
              <a:defRPr/>
            </a:pPr>
            <a:r>
              <a:rPr lang="it-IT" sz="1600" b="1" i="1" dirty="0">
                <a:latin typeface="Tahoma" panose="020B0604030504040204" pitchFamily="34" charset="0"/>
                <a:ea typeface="Tahoma" panose="020B0604030504040204" pitchFamily="34" charset="0"/>
                <a:cs typeface="Tahoma" panose="020B0604030504040204" pitchFamily="34" charset="0"/>
              </a:rPr>
              <a:t>Cosa significa</a:t>
            </a:r>
            <a:r>
              <a:rPr lang="it-IT" sz="1600" i="1" dirty="0">
                <a:latin typeface="Tahoma" panose="020B0604030504040204" pitchFamily="34" charset="0"/>
                <a:ea typeface="Tahoma" panose="020B0604030504040204" pitchFamily="34" charset="0"/>
                <a:cs typeface="Tahoma" panose="020B0604030504040204" pitchFamily="34" charset="0"/>
              </a:rPr>
              <a:t>:</a:t>
            </a:r>
            <a:r>
              <a:rPr lang="it-IT" sz="1600" dirty="0">
                <a:latin typeface="Tahoma" panose="020B0604030504040204" pitchFamily="34" charset="0"/>
                <a:ea typeface="Tahoma" panose="020B0604030504040204" pitchFamily="34" charset="0"/>
                <a:cs typeface="Tahoma" panose="020B0604030504040204" pitchFamily="34" charset="0"/>
              </a:rPr>
              <a:t> </a:t>
            </a:r>
          </a:p>
          <a:p>
            <a:pPr>
              <a:buFont typeface="Wingdings" panose="05000000000000000000" pitchFamily="2" charset="2"/>
              <a:buChar char="ü"/>
              <a:defRPr/>
            </a:pPr>
            <a:r>
              <a:rPr lang="it-IT" sz="1600" dirty="0">
                <a:latin typeface="Tahoma" panose="020B0604030504040204" pitchFamily="34" charset="0"/>
                <a:ea typeface="Tahoma" panose="020B0604030504040204" pitchFamily="34" charset="0"/>
                <a:cs typeface="Tahoma" panose="020B0604030504040204" pitchFamily="34" charset="0"/>
              </a:rPr>
              <a:t>Presenza di azioni in grado di promuovere la Scuola come 'attore centrale' nel sostenere la crescita dei minori e delle loro famiglie (in forte integrazione con il volontariato, l’associazionismo, il privato sociale e le forme di auto-organizzazione di cittadini e genitori). Valorizzazione del ruolo della scuola come agente di promozione e sviluppo del territorio.</a:t>
            </a:r>
          </a:p>
          <a:p>
            <a:pPr marL="0" indent="0">
              <a:buFont typeface="Arial" panose="020B0604020202020204" pitchFamily="34" charset="0"/>
              <a:buNone/>
              <a:defRPr/>
            </a:pPr>
            <a:r>
              <a:rPr lang="it-IT" sz="1600" b="1" i="1" dirty="0">
                <a:latin typeface="Tahoma" panose="020B0604030504040204" pitchFamily="34" charset="0"/>
                <a:ea typeface="Tahoma" panose="020B0604030504040204" pitchFamily="34" charset="0"/>
                <a:cs typeface="Tahoma" panose="020B0604030504040204" pitchFamily="34" charset="0"/>
              </a:rPr>
              <a:t>Come si concretizza e declina in termini di azioni ed attività</a:t>
            </a:r>
            <a:r>
              <a:rPr lang="it-IT" sz="1600" i="1" dirty="0">
                <a:latin typeface="Tahoma" panose="020B0604030504040204" pitchFamily="34" charset="0"/>
                <a:ea typeface="Tahoma" panose="020B0604030504040204" pitchFamily="34" charset="0"/>
                <a:cs typeface="Tahoma" panose="020B0604030504040204" pitchFamily="34" charset="0"/>
              </a:rPr>
              <a:t> (esempi):</a:t>
            </a:r>
            <a:endParaRPr lang="it-IT" sz="1600" dirty="0">
              <a:latin typeface="Tahoma" panose="020B0604030504040204" pitchFamily="34" charset="0"/>
              <a:ea typeface="Tahoma" panose="020B0604030504040204" pitchFamily="34" charset="0"/>
              <a:cs typeface="Tahoma" panose="020B0604030504040204" pitchFamily="34" charset="0"/>
            </a:endParaRPr>
          </a:p>
          <a:p>
            <a:pPr>
              <a:defRPr/>
            </a:pPr>
            <a:r>
              <a:rPr lang="it-IT" sz="1600" dirty="0">
                <a:latin typeface="Tahoma" panose="020B0604030504040204" pitchFamily="34" charset="0"/>
                <a:ea typeface="Tahoma" panose="020B0604030504040204" pitchFamily="34" charset="0"/>
                <a:cs typeface="Tahoma" panose="020B0604030504040204" pitchFamily="34" charset="0"/>
              </a:rPr>
              <a:t>Apertura delle scuole in periodi estivi e festivi, accessibilità ai propri spazi da parte di famiglie e cittadinanza;</a:t>
            </a:r>
          </a:p>
          <a:p>
            <a:pPr>
              <a:defRPr/>
            </a:pPr>
            <a:r>
              <a:rPr lang="it-IT" sz="1600" dirty="0">
                <a:latin typeface="Tahoma" panose="020B0604030504040204" pitchFamily="34" charset="0"/>
                <a:ea typeface="Tahoma" panose="020B0604030504040204" pitchFamily="34" charset="0"/>
                <a:cs typeface="Tahoma" panose="020B0604030504040204" pitchFamily="34" charset="0"/>
              </a:rPr>
              <a:t>Ideazione di strumenti partecipativi e già operativi nelle scuole (capoclasse, consigli d’istituto, assemblee, registro elettronico), valorizzati e finalizzati alla costruzione di un “processo partecipato”;</a:t>
            </a:r>
          </a:p>
          <a:p>
            <a:pPr>
              <a:defRPr/>
            </a:pPr>
            <a:r>
              <a:rPr lang="it-IT" sz="1600" dirty="0">
                <a:latin typeface="Tahoma" panose="020B0604030504040204" pitchFamily="34" charset="0"/>
                <a:ea typeface="Tahoma" panose="020B0604030504040204" pitchFamily="34" charset="0"/>
                <a:cs typeface="Tahoma" panose="020B0604030504040204" pitchFamily="34" charset="0"/>
              </a:rPr>
              <a:t>Valorizzazione del corpo insegnante e degli operatori, attraverso attività formative e momenti condivisi, e attività di supporto (psicologico) degli stessi, anche al fine di prevenire e contrastare episodi di </a:t>
            </a:r>
            <a:r>
              <a:rPr lang="it-IT" sz="1600" dirty="0" err="1">
                <a:latin typeface="Tahoma" panose="020B0604030504040204" pitchFamily="34" charset="0"/>
                <a:ea typeface="Tahoma" panose="020B0604030504040204" pitchFamily="34" charset="0"/>
                <a:cs typeface="Tahoma" panose="020B0604030504040204" pitchFamily="34" charset="0"/>
              </a:rPr>
              <a:t>burn</a:t>
            </a:r>
            <a:r>
              <a:rPr lang="it-IT" sz="1600" dirty="0">
                <a:latin typeface="Tahoma" panose="020B0604030504040204" pitchFamily="34" charset="0"/>
                <a:ea typeface="Tahoma" panose="020B0604030504040204" pitchFamily="34" charset="0"/>
                <a:cs typeface="Tahoma" panose="020B0604030504040204" pitchFamily="34" charset="0"/>
              </a:rPr>
              <a:t>-out;</a:t>
            </a:r>
          </a:p>
          <a:p>
            <a:pPr>
              <a:defRPr/>
            </a:pPr>
            <a:r>
              <a:rPr lang="it-IT" sz="1600" dirty="0">
                <a:latin typeface="Tahoma" panose="020B0604030504040204" pitchFamily="34" charset="0"/>
                <a:ea typeface="Tahoma" panose="020B0604030504040204" pitchFamily="34" charset="0"/>
                <a:cs typeface="Tahoma" panose="020B0604030504040204" pitchFamily="34" charset="0"/>
              </a:rPr>
              <a:t>Rigenerazione degli spazi interni, in un’ottica di facilitazione dell’apprendimento attivo degli alunni (es. attraverso nuove disposizioni di tavoli e strumenti);</a:t>
            </a:r>
          </a:p>
          <a:p>
            <a:pPr>
              <a:defRPr/>
            </a:pPr>
            <a:r>
              <a:rPr lang="it-IT" sz="1600" dirty="0">
                <a:latin typeface="Tahoma" panose="020B0604030504040204" pitchFamily="34" charset="0"/>
                <a:ea typeface="Tahoma" panose="020B0604030504040204" pitchFamily="34" charset="0"/>
                <a:cs typeface="Tahoma" panose="020B0604030504040204" pitchFamily="34" charset="0"/>
              </a:rPr>
              <a:t>Rafforzamento delle competenze degli insegnanti attraverso percorsi formativi e consulenze durante i consigli di classe in modo da favorire una maggiore collaborazione interna (</a:t>
            </a:r>
            <a:r>
              <a:rPr lang="it-IT" sz="1600" dirty="0" err="1">
                <a:latin typeface="Tahoma" panose="020B0604030504040204" pitchFamily="34" charset="0"/>
                <a:ea typeface="Tahoma" panose="020B0604030504040204" pitchFamily="34" charset="0"/>
                <a:cs typeface="Tahoma" panose="020B0604030504040204" pitchFamily="34" charset="0"/>
              </a:rPr>
              <a:t>capacity</a:t>
            </a:r>
            <a:r>
              <a:rPr lang="it-IT" sz="1600" dirty="0">
                <a:latin typeface="Tahoma" panose="020B0604030504040204" pitchFamily="34" charset="0"/>
                <a:ea typeface="Tahoma" panose="020B0604030504040204" pitchFamily="34" charset="0"/>
                <a:cs typeface="Tahoma" panose="020B0604030504040204" pitchFamily="34" charset="0"/>
              </a:rPr>
              <a:t> building).</a:t>
            </a:r>
            <a:br>
              <a:rPr lang="it-IT" sz="1600" dirty="0">
                <a:latin typeface="Tahoma" panose="020B0604030504040204" pitchFamily="34" charset="0"/>
                <a:ea typeface="Tahoma" panose="020B0604030504040204" pitchFamily="34" charset="0"/>
                <a:cs typeface="Tahoma" panose="020B0604030504040204" pitchFamily="34" charset="0"/>
              </a:rPr>
            </a:br>
            <a:r>
              <a:rPr lang="it-IT" sz="1600" dirty="0">
                <a:latin typeface="Tahoma" panose="020B0604030504040204" pitchFamily="34" charset="0"/>
                <a:ea typeface="Tahoma" panose="020B0604030504040204" pitchFamily="34" charset="0"/>
                <a:cs typeface="Tahoma" panose="020B0604030504040204" pitchFamily="34" charset="0"/>
              </a:rPr>
              <a:t> </a:t>
            </a:r>
          </a:p>
          <a:p>
            <a:pPr marL="0" indent="0">
              <a:buFont typeface="Arial" panose="020B0604020202020204" pitchFamily="34" charset="0"/>
              <a:buNone/>
              <a:defRPr/>
            </a:pPr>
            <a:endParaRPr lang="it-IT"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120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olo 1"/>
          <p:cNvSpPr>
            <a:spLocks noGrp="1"/>
          </p:cNvSpPr>
          <p:nvPr>
            <p:ph type="title"/>
          </p:nvPr>
        </p:nvSpPr>
        <p:spPr>
          <a:xfrm>
            <a:off x="534154" y="365125"/>
            <a:ext cx="10981854" cy="1325562"/>
          </a:xfrm>
        </p:spPr>
        <p:txBody>
          <a:bodyPr>
            <a:noAutofit/>
          </a:bodyPr>
          <a:lstStyle/>
          <a:p>
            <a:pPr algn="ctr"/>
            <a:r>
              <a:rPr lang="it-IT" altLang="it-IT" sz="4000" dirty="0">
                <a:solidFill>
                  <a:srgbClr val="F28C00"/>
                </a:solidFill>
                <a:latin typeface="Tahoma"/>
                <a:ea typeface="Tahoma"/>
                <a:cs typeface="Tahoma"/>
              </a:rPr>
              <a:t>FOCUS: Coinvolgimento attivo delle famiglie e sostegno alla genitorialità</a:t>
            </a:r>
          </a:p>
        </p:txBody>
      </p:sp>
      <p:sp>
        <p:nvSpPr>
          <p:cNvPr id="3" name="Segnaposto contenuto 2"/>
          <p:cNvSpPr>
            <a:spLocks noGrp="1"/>
          </p:cNvSpPr>
          <p:nvPr>
            <p:ph idx="1"/>
          </p:nvPr>
        </p:nvSpPr>
        <p:spPr>
          <a:xfrm>
            <a:off x="534154" y="1690687"/>
            <a:ext cx="10819645" cy="4351336"/>
          </a:xfrm>
        </p:spPr>
        <p:txBody>
          <a:bodyPr/>
          <a:lstStyle/>
          <a:p>
            <a:pPr marL="0" indent="0" algn="just">
              <a:buFont typeface="Arial" panose="020B0604020202020204" pitchFamily="34" charset="0"/>
              <a:buNone/>
              <a:defRPr/>
            </a:pPr>
            <a:r>
              <a:rPr lang="it-IT" sz="2000" b="1" i="1" dirty="0">
                <a:latin typeface="Tahoma" panose="020B0604030504040204" pitchFamily="34" charset="0"/>
                <a:ea typeface="Tahoma" panose="020B0604030504040204" pitchFamily="34" charset="0"/>
                <a:cs typeface="Tahoma" panose="020B0604030504040204" pitchFamily="34" charset="0"/>
              </a:rPr>
              <a:t>Cosa significa</a:t>
            </a:r>
            <a:r>
              <a:rPr lang="it-IT" sz="2000" i="1" dirty="0">
                <a:latin typeface="Tahoma" panose="020B0604030504040204" pitchFamily="34" charset="0"/>
                <a:ea typeface="Tahoma" panose="020B0604030504040204" pitchFamily="34" charset="0"/>
                <a:cs typeface="Tahoma" panose="020B0604030504040204" pitchFamily="34" charset="0"/>
              </a:rPr>
              <a:t>:</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Presenza sia del coinvolgimento attivo dei genitori nelle attività previste, sia azioni finalizzate a fornire un sostegno alla genitorialità, anche come fruitori di servizi.</a:t>
            </a:r>
          </a:p>
          <a:p>
            <a:pPr marL="0" indent="0" algn="just">
              <a:buFont typeface="Arial" panose="020B0604020202020204" pitchFamily="34" charset="0"/>
              <a:buNone/>
              <a:defRPr/>
            </a:pPr>
            <a:r>
              <a:rPr lang="it-IT" sz="2000" b="1" i="1" dirty="0">
                <a:latin typeface="Tahoma" panose="020B0604030504040204" pitchFamily="34" charset="0"/>
                <a:ea typeface="Tahoma" panose="020B0604030504040204" pitchFamily="34" charset="0"/>
                <a:cs typeface="Tahoma" panose="020B0604030504040204" pitchFamily="34" charset="0"/>
              </a:rPr>
              <a:t>Come si concretizza e declina in termini di azioni ed attività</a:t>
            </a:r>
            <a:r>
              <a:rPr lang="it-IT" sz="2000" i="1" dirty="0">
                <a:latin typeface="Tahoma" panose="020B0604030504040204" pitchFamily="34" charset="0"/>
                <a:ea typeface="Tahoma" panose="020B0604030504040204" pitchFamily="34" charset="0"/>
                <a:cs typeface="Tahoma" panose="020B0604030504040204" pitchFamily="34" charset="0"/>
              </a:rPr>
              <a:t> (esempi):</a:t>
            </a:r>
            <a:endParaRPr lang="it-IT" sz="20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Genitori coinvolti nelle attività laboratoriali destinate ai bambini (es. allestimento spazi, costumi, partecipazione agli eventi, supporto ai formatori) e nelle scelte dei minori (in fase di passaggio e durante i percorsi di alternanza)</a:t>
            </a:r>
          </a:p>
          <a:p>
            <a:pPr algn="just">
              <a:buFont typeface="Wingdings" panose="05000000000000000000" pitchFamily="2" charset="2"/>
              <a:buChar char="ü"/>
              <a:defRPr/>
            </a:pPr>
            <a:r>
              <a:rPr lang="it-IT" sz="2000" dirty="0">
                <a:latin typeface="Tahoma" panose="020B0604030504040204" pitchFamily="34" charset="0"/>
                <a:ea typeface="Tahoma" panose="020B0604030504040204" pitchFamily="34" charset="0"/>
                <a:cs typeface="Tahoma" panose="020B0604030504040204" pitchFamily="34" charset="0"/>
              </a:rPr>
              <a:t>Genitori sostenuti attraverso corsi di formazione, seminari, eventi tematici, gruppi di mutuo aiuto, home visiting, </a:t>
            </a:r>
            <a:r>
              <a:rPr lang="it-IT" sz="2000" dirty="0" err="1">
                <a:latin typeface="Tahoma" panose="020B0604030504040204" pitchFamily="34" charset="0"/>
                <a:ea typeface="Tahoma" panose="020B0604030504040204" pitchFamily="34" charset="0"/>
                <a:cs typeface="Tahoma" panose="020B0604030504040204" pitchFamily="34" charset="0"/>
              </a:rPr>
              <a:t>counseling</a:t>
            </a:r>
            <a:r>
              <a:rPr lang="it-IT" sz="2000" dirty="0">
                <a:latin typeface="Tahoma" panose="020B0604030504040204" pitchFamily="34" charset="0"/>
                <a:ea typeface="Tahoma" panose="020B0604030504040204" pitchFamily="34" charset="0"/>
                <a:cs typeface="Tahoma" panose="020B0604030504040204" pitchFamily="34" charset="0"/>
              </a:rPr>
              <a:t> individuale, famiglie tutor, sportelli di ascolto, servizio psicologico, orientamento al lavoro e accompagnamento ai servizi territoriali, conciliazione tempi di vita e di lavoro.</a:t>
            </a:r>
          </a:p>
          <a:p>
            <a:pPr>
              <a:defRPr/>
            </a:pPr>
            <a:endParaRPr lang="it-IT"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8"/>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413815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p:cNvSpPr txBox="1">
            <a:spLocks/>
          </p:cNvSpPr>
          <p:nvPr/>
        </p:nvSpPr>
        <p:spPr bwMode="auto">
          <a:xfrm>
            <a:off x="814812" y="1168400"/>
            <a:ext cx="10502020" cy="379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algn="just">
              <a:lnSpc>
                <a:spcPct val="100000"/>
              </a:lnSpc>
              <a:buNone/>
              <a:defRPr/>
            </a:pPr>
            <a:r>
              <a:rPr lang="it-IT" altLang="it-IT" sz="2000" dirty="0">
                <a:latin typeface="Tahoma" panose="020B0604030504040204" pitchFamily="34" charset="0"/>
                <a:cs typeface="Tahoma" panose="020B0604030504040204" pitchFamily="34" charset="0"/>
              </a:rPr>
              <a:t>In seconda fase, le proposte progettuali dovranno prevedere </a:t>
            </a:r>
            <a:r>
              <a:rPr lang="it-IT" sz="2000" b="1" dirty="0">
                <a:latin typeface="Tahoma" panose="020B0604030504040204" pitchFamily="34" charset="0"/>
                <a:cs typeface="Tahoma" panose="020B0604030504040204" pitchFamily="34" charset="0"/>
              </a:rPr>
              <a:t>una strategia di valutazione di impatto </a:t>
            </a:r>
            <a:r>
              <a:rPr lang="it-IT" sz="2000" dirty="0">
                <a:latin typeface="Tahoma" panose="020B0604030504040204" pitchFamily="34" charset="0"/>
                <a:cs typeface="Tahoma" panose="020B0604030504040204" pitchFamily="34" charset="0"/>
              </a:rPr>
              <a:t>a due anni dalla conclusione del progetto e un </a:t>
            </a:r>
            <a:r>
              <a:rPr lang="it-IT" sz="2000" b="1" dirty="0">
                <a:latin typeface="Tahoma" panose="020B0604030504040204" pitchFamily="34" charset="0"/>
                <a:cs typeface="Tahoma" panose="020B0604030504040204" pitchFamily="34" charset="0"/>
              </a:rPr>
              <a:t>soggetto specifico</a:t>
            </a:r>
            <a:r>
              <a:rPr lang="it-IT" sz="2000" dirty="0">
                <a:latin typeface="Tahoma" panose="020B0604030504040204" pitchFamily="34" charset="0"/>
                <a:cs typeface="Tahoma" panose="020B0604030504040204" pitchFamily="34" charset="0"/>
              </a:rPr>
              <a:t>, che non coincida con il soggetto responsabile o l’intera partnership, </a:t>
            </a:r>
            <a:r>
              <a:rPr lang="it-IT" sz="2000" b="1" dirty="0">
                <a:latin typeface="Tahoma" panose="020B0604030504040204" pitchFamily="34" charset="0"/>
                <a:cs typeface="Tahoma" panose="020B0604030504040204" pitchFamily="34" charset="0"/>
              </a:rPr>
              <a:t>con comprovata esperienza e competenza </a:t>
            </a:r>
            <a:r>
              <a:rPr lang="it-IT" sz="2000" dirty="0">
                <a:latin typeface="Tahoma" panose="020B0604030504040204" pitchFamily="34" charset="0"/>
                <a:cs typeface="Tahoma" panose="020B0604030504040204" pitchFamily="34" charset="0"/>
              </a:rPr>
              <a:t>in tale attività;</a:t>
            </a:r>
          </a:p>
          <a:p>
            <a:pPr algn="ctr">
              <a:lnSpc>
                <a:spcPct val="100000"/>
              </a:lnSpc>
              <a:defRPr/>
            </a:pPr>
            <a:r>
              <a:rPr lang="it-IT" sz="2000" dirty="0">
                <a:latin typeface="Tahoma" panose="020B0604030504040204" pitchFamily="34" charset="0"/>
                <a:cs typeface="Tahoma" panose="020B0604030504040204" pitchFamily="34" charset="0"/>
              </a:rPr>
              <a:t>Ciascun ente valutatore può partecipare a un</a:t>
            </a:r>
            <a:r>
              <a:rPr lang="it-IT" sz="2000" b="1" dirty="0">
                <a:latin typeface="Tahoma" panose="020B0604030504040204" pitchFamily="34" charset="0"/>
                <a:cs typeface="Tahoma" panose="020B0604030504040204" pitchFamily="34" charset="0"/>
              </a:rPr>
              <a:t> massimo di 5 proposte progettuali e unicamente per l'attività specifica</a:t>
            </a:r>
            <a:r>
              <a:rPr lang="it-IT" sz="2000" b="1" dirty="0">
                <a:latin typeface="Tahoma" panose="020B0604030504040204" pitchFamily="34" charset="0"/>
                <a:ea typeface="Tahoma"/>
                <a:cs typeface="Tahoma" panose="020B0604030504040204" pitchFamily="34" charset="0"/>
              </a:rPr>
              <a:t>.</a:t>
            </a:r>
            <a:endParaRPr lang="it-IT" sz="2000" dirty="0">
              <a:latin typeface="Tahoma" panose="020B0604030504040204" pitchFamily="34" charset="0"/>
              <a:ea typeface="Tahoma"/>
              <a:cs typeface="Tahoma" panose="020B0604030504040204" pitchFamily="34" charset="0"/>
            </a:endParaRPr>
          </a:p>
          <a:p>
            <a:pPr marL="0" indent="0" algn="ctr">
              <a:lnSpc>
                <a:spcPct val="100000"/>
              </a:lnSpc>
              <a:buNone/>
              <a:defRPr/>
            </a:pPr>
            <a:endParaRPr lang="it-IT" sz="2000" dirty="0">
              <a:latin typeface="Tahoma" panose="020B0604030504040204" pitchFamily="34" charset="0"/>
              <a:cs typeface="Tahoma" panose="020B0604030504040204" pitchFamily="34" charset="0"/>
            </a:endParaRPr>
          </a:p>
          <a:p>
            <a:pPr marL="0" indent="0" algn="ctr">
              <a:lnSpc>
                <a:spcPct val="100000"/>
              </a:lnSpc>
              <a:buNone/>
              <a:defRPr/>
            </a:pPr>
            <a:r>
              <a:rPr lang="it-IT" sz="2000" dirty="0">
                <a:latin typeface="Tahoma" panose="020B0604030504040204" pitchFamily="34" charset="0"/>
                <a:cs typeface="Tahoma" panose="020B0604030504040204" pitchFamily="34" charset="0"/>
              </a:rPr>
              <a:t>Sarà possibile destinare all’azione specifica:</a:t>
            </a:r>
          </a:p>
          <a:p>
            <a:pPr marL="896620" algn="ctr">
              <a:lnSpc>
                <a:spcPct val="100000"/>
              </a:lnSpc>
              <a:buFont typeface="Wingdings" panose="05000000000000000000" pitchFamily="2" charset="2"/>
              <a:buChar char="Ø"/>
              <a:defRPr/>
            </a:pPr>
            <a:r>
              <a:rPr lang="it-IT" sz="2000" dirty="0">
                <a:latin typeface="Tahoma" panose="020B0604030504040204" pitchFamily="34" charset="0"/>
                <a:cs typeface="Tahoma" panose="020B0604030504040204" pitchFamily="34" charset="0"/>
              </a:rPr>
              <a:t>in Graduatoria A, risorse fino a un massimo del 4% rispetto al contributo richiesto;</a:t>
            </a:r>
            <a:endParaRPr lang="it-IT" sz="2000" dirty="0">
              <a:latin typeface="Tahoma" panose="020B0604030504040204" pitchFamily="34" charset="0"/>
              <a:ea typeface="Tahoma"/>
              <a:cs typeface="Tahoma" panose="020B0604030504040204" pitchFamily="34" charset="0"/>
            </a:endParaRPr>
          </a:p>
          <a:p>
            <a:pPr marL="896620" algn="ctr">
              <a:lnSpc>
                <a:spcPct val="100000"/>
              </a:lnSpc>
              <a:buFont typeface="Wingdings" panose="05000000000000000000" pitchFamily="2" charset="2"/>
              <a:buChar char="Ø"/>
              <a:defRPr/>
            </a:pPr>
            <a:r>
              <a:rPr lang="it-IT" sz="2000" dirty="0">
                <a:latin typeface="Tahoma" panose="020B0604030504040204" pitchFamily="34" charset="0"/>
                <a:cs typeface="Tahoma" panose="020B0604030504040204" pitchFamily="34" charset="0"/>
              </a:rPr>
              <a:t>in Graduatoria B, risorse fino a un massimo del 2,5%.</a:t>
            </a:r>
            <a:endParaRPr lang="it-IT" sz="2000" dirty="0">
              <a:latin typeface="Tahoma" panose="020B0604030504040204" pitchFamily="34" charset="0"/>
              <a:ea typeface="Tahoma"/>
              <a:cs typeface="Tahoma" panose="020B0604030504040204" pitchFamily="34" charset="0"/>
            </a:endParaRPr>
          </a:p>
        </p:txBody>
      </p:sp>
      <p:sp>
        <p:nvSpPr>
          <p:cNvPr id="87043" name="Shape 93"/>
          <p:cNvSpPr txBox="1">
            <a:spLocks/>
          </p:cNvSpPr>
          <p:nvPr/>
        </p:nvSpPr>
        <p:spPr bwMode="auto">
          <a:xfrm>
            <a:off x="1582738" y="287338"/>
            <a:ext cx="87280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Clr>
                <a:srgbClr val="F28C00"/>
              </a:buClr>
              <a:buSzPct val="25000"/>
              <a:buFont typeface="Tahoma" panose="020B0604030504040204" pitchFamily="34" charset="0"/>
              <a:buNone/>
            </a:pPr>
            <a:r>
              <a:rPr lang="en-US" altLang="it-IT" sz="4000" dirty="0">
                <a:solidFill>
                  <a:srgbClr val="F28C00"/>
                </a:solidFill>
                <a:latin typeface="Tahoma" panose="020B0604030504040204" pitchFamily="34" charset="0"/>
                <a:cs typeface="Tahoma" panose="020B0604030504040204" pitchFamily="34" charset="0"/>
                <a:sym typeface="Tahoma" panose="020B0604030504040204" pitchFamily="34" charset="0"/>
              </a:rPr>
              <a:t> </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Focus: La </a:t>
            </a:r>
            <a:r>
              <a:rPr lang="en-US" altLang="it-IT" sz="3200" b="1" dirty="0" err="1">
                <a:solidFill>
                  <a:srgbClr val="F28C00"/>
                </a:solidFill>
                <a:latin typeface="Tahoma" panose="020B0604030504040204" pitchFamily="34" charset="0"/>
                <a:cs typeface="Tahoma" panose="020B0604030504040204" pitchFamily="34" charset="0"/>
                <a:sym typeface="Tahoma" panose="020B0604030504040204" pitchFamily="34" charset="0"/>
              </a:rPr>
              <a:t>valutazione</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 di </a:t>
            </a:r>
            <a:r>
              <a:rPr lang="en-US" altLang="it-IT" sz="3200" b="1" dirty="0" err="1">
                <a:solidFill>
                  <a:srgbClr val="F28C00"/>
                </a:solidFill>
                <a:latin typeface="Tahoma" panose="020B0604030504040204" pitchFamily="34" charset="0"/>
                <a:cs typeface="Tahoma" panose="020B0604030504040204" pitchFamily="34" charset="0"/>
                <a:sym typeface="Tahoma" panose="020B0604030504040204" pitchFamily="34" charset="0"/>
              </a:rPr>
              <a:t>impatto</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 (1)</a:t>
            </a:r>
          </a:p>
        </p:txBody>
      </p:sp>
      <p:sp>
        <p:nvSpPr>
          <p:cNvPr id="10" name="CasellaDiTesto 9"/>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pic>
        <p:nvPicPr>
          <p:cNvPr id="87045" name="Immagin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CasellaDiTesto 1"/>
          <p:cNvSpPr txBox="1">
            <a:spLocks noChangeArrowheads="1"/>
          </p:cNvSpPr>
          <p:nvPr/>
        </p:nvSpPr>
        <p:spPr bwMode="auto">
          <a:xfrm>
            <a:off x="322263" y="5035834"/>
            <a:ext cx="11547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2000" b="1" dirty="0">
                <a:solidFill>
                  <a:srgbClr val="F28C00"/>
                </a:solidFill>
                <a:latin typeface="Tahoma" panose="020B0604030504040204" pitchFamily="34" charset="0"/>
                <a:cs typeface="Tahoma" panose="020B0604030504040204" pitchFamily="34" charset="0"/>
              </a:rPr>
              <a:t>NB:</a:t>
            </a:r>
            <a:r>
              <a:rPr lang="it-IT" altLang="it-IT" sz="2000" b="1" dirty="0">
                <a:solidFill>
                  <a:srgbClr val="FF0000"/>
                </a:solidFill>
                <a:latin typeface="Tahoma" panose="020B0604030504040204" pitchFamily="34" charset="0"/>
                <a:cs typeface="Tahoma" panose="020B0604030504040204" pitchFamily="34" charset="0"/>
              </a:rPr>
              <a:t> </a:t>
            </a:r>
            <a:r>
              <a:rPr lang="it-IT" altLang="it-IT" sz="2000" dirty="0">
                <a:latin typeface="Tahoma" panose="020B0604030504040204" pitchFamily="34" charset="0"/>
                <a:cs typeface="Tahoma" panose="020B0604030504040204" pitchFamily="34" charset="0"/>
              </a:rPr>
              <a:t>Nel caso in cui la partnership non riesca a identificare autonomamente tale soggetto, è predisposto su </a:t>
            </a:r>
            <a:r>
              <a:rPr lang="it-IT" altLang="it-IT" sz="2000" b="1" dirty="0">
                <a:solidFill>
                  <a:srgbClr val="F28C00"/>
                </a:solidFill>
                <a:latin typeface="Tahoma" panose="020B0604030504040204" pitchFamily="34" charset="0"/>
                <a:cs typeface="Tahoma" panose="020B0604030504040204" pitchFamily="34" charset="0"/>
              </a:rPr>
              <a:t>www.conibambini.org</a:t>
            </a:r>
            <a:r>
              <a:rPr lang="it-IT" altLang="it-IT" sz="2000" dirty="0">
                <a:latin typeface="Tahoma" panose="020B0604030504040204" pitchFamily="34" charset="0"/>
                <a:cs typeface="Tahoma" panose="020B0604030504040204" pitchFamily="34" charset="0"/>
              </a:rPr>
              <a:t> un elenco di soggetti idonei</a:t>
            </a:r>
            <a:endParaRPr lang="it-IT" altLang="it-IT" sz="1600" dirty="0"/>
          </a:p>
        </p:txBody>
      </p:sp>
    </p:spTree>
    <p:extLst>
      <p:ext uri="{BB962C8B-B14F-4D97-AF65-F5344CB8AC3E}">
        <p14:creationId xmlns:p14="http://schemas.microsoft.com/office/powerpoint/2010/main" val="328315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704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0780" y="1144587"/>
            <a:ext cx="10883019" cy="4351338"/>
          </a:xfrm>
        </p:spPr>
        <p:txBody>
          <a:bodyPr/>
          <a:lstStyle/>
          <a:p>
            <a:pPr marL="177800" indent="0" algn="just">
              <a:buNone/>
              <a:defRPr/>
            </a:pPr>
            <a:r>
              <a:rPr lang="it-IT" sz="2000" dirty="0">
                <a:latin typeface="Tahoma" panose="020B0604030504040204" pitchFamily="34" charset="0"/>
                <a:ea typeface="Tahoma" panose="020B0604030504040204" pitchFamily="34" charset="0"/>
                <a:cs typeface="Tahoma" panose="020B0604030504040204" pitchFamily="34" charset="0"/>
              </a:rPr>
              <a:t>La valutazione di impatto è centrale nei bandi pubblicati all’interno del Fondo Nazionale per il contrasto alla povertà educativa minorile.</a:t>
            </a:r>
          </a:p>
          <a:p>
            <a:pPr marL="177800" indent="0" algn="just">
              <a:buNone/>
              <a:defRPr/>
            </a:pPr>
            <a:r>
              <a:rPr lang="it-IT" sz="2000" dirty="0">
                <a:latin typeface="Tahoma" panose="020B0604030504040204" pitchFamily="34" charset="0"/>
                <a:ea typeface="Tahoma" panose="020B0604030504040204" pitchFamily="34" charset="0"/>
                <a:cs typeface="Tahoma" panose="020B0604030504040204" pitchFamily="34" charset="0"/>
              </a:rPr>
              <a:t>L’Impresa sociale Con i Bambini sostiene una definizione allargata del concetto di impatto, coerente con quella proposta dall’Ocse, ovvero una valutazione degli “</a:t>
            </a:r>
            <a:r>
              <a:rPr lang="it-IT" sz="2000" b="1" dirty="0">
                <a:latin typeface="Tahoma" panose="020B0604030504040204" pitchFamily="34" charset="0"/>
                <a:ea typeface="Tahoma" panose="020B0604030504040204" pitchFamily="34" charset="0"/>
                <a:cs typeface="Tahoma" panose="020B0604030504040204" pitchFamily="34" charset="0"/>
              </a:rPr>
              <a:t>effetti a lungo termine, positivi e negativi, primari e secondari, previsti o imprevisti, prodotti direttamente o indirettamente da un intervento di sviluppo</a:t>
            </a:r>
            <a:r>
              <a:rPr lang="it-IT" sz="2000" dirty="0">
                <a:latin typeface="Tahoma" panose="020B0604030504040204" pitchFamily="34" charset="0"/>
                <a:ea typeface="Tahoma" panose="020B0604030504040204" pitchFamily="34" charset="0"/>
                <a:cs typeface="Tahoma" panose="020B0604030504040204" pitchFamily="34" charset="0"/>
              </a:rPr>
              <a:t>”. </a:t>
            </a:r>
          </a:p>
          <a:p>
            <a:pPr marL="177800" indent="0" algn="just">
              <a:buNone/>
              <a:defRPr/>
            </a:pPr>
            <a:r>
              <a:rPr lang="it-IT" sz="2000" dirty="0">
                <a:latin typeface="Tahoma" panose="020B0604030504040204" pitchFamily="34" charset="0"/>
                <a:ea typeface="Tahoma" panose="020B0604030504040204" pitchFamily="34" charset="0"/>
                <a:cs typeface="Tahoma" panose="020B0604030504040204" pitchFamily="34" charset="0"/>
              </a:rPr>
              <a:t>Con il termine impatto ci si riferisce dunque all’anello conclusivo del processo di cambiamento logico causale che caratterizza il ciclo attuativo di un progetto, ovvero il collegamento tra risorse, azioni, prodotti, risultati e impatti.</a:t>
            </a:r>
          </a:p>
          <a:p>
            <a:pPr marL="177800" indent="0" algn="just">
              <a:buNone/>
              <a:defRPr/>
            </a:pPr>
            <a:endParaRPr lang="it-IT" sz="2000" dirty="0">
              <a:latin typeface="Tahoma" panose="020B0604030504040204" pitchFamily="34" charset="0"/>
              <a:ea typeface="Tahoma" panose="020B0604030504040204" pitchFamily="34" charset="0"/>
              <a:cs typeface="Tahoma" panose="020B0604030504040204" pitchFamily="34" charset="0"/>
            </a:endParaRPr>
          </a:p>
          <a:p>
            <a:pPr marL="177800" indent="0" algn="just">
              <a:buNone/>
              <a:defRPr/>
            </a:pPr>
            <a:r>
              <a:rPr lang="it-IT" sz="2000" dirty="0">
                <a:latin typeface="Tahoma" panose="020B0604030504040204" pitchFamily="34" charset="0"/>
                <a:ea typeface="Tahoma" panose="020B0604030504040204" pitchFamily="34" charset="0"/>
                <a:cs typeface="Tahoma" panose="020B0604030504040204" pitchFamily="34" charset="0"/>
              </a:rPr>
              <a:t>Tale processo, in considerazione della natura specifica dei diversi progetti che verranno finanziati, potrà interessare diversi livelli, da quelli micro, collegati ai cambiamenti generati sui destinatari diretti delle attività realizzate, a quelli macro, di sistema e contesto.</a:t>
            </a:r>
            <a:endParaRPr lang="it-IT" dirty="0"/>
          </a:p>
          <a:p>
            <a:pPr algn="just">
              <a:defRPr/>
            </a:pPr>
            <a:endParaRPr lang="it-IT" sz="2000" dirty="0"/>
          </a:p>
        </p:txBody>
      </p:sp>
      <p:pic>
        <p:nvPicPr>
          <p:cNvPr id="88068"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7" name="Shape 93"/>
          <p:cNvSpPr txBox="1">
            <a:spLocks/>
          </p:cNvSpPr>
          <p:nvPr/>
        </p:nvSpPr>
        <p:spPr bwMode="auto">
          <a:xfrm>
            <a:off x="1582738" y="287338"/>
            <a:ext cx="87280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Clr>
                <a:srgbClr val="F28C00"/>
              </a:buClr>
              <a:buSzPct val="25000"/>
              <a:buFont typeface="Tahoma" panose="020B0604030504040204" pitchFamily="34" charset="0"/>
              <a:buNone/>
            </a:pPr>
            <a:r>
              <a:rPr lang="en-US" altLang="it-IT" sz="4000" dirty="0">
                <a:solidFill>
                  <a:srgbClr val="F28C00"/>
                </a:solidFill>
                <a:latin typeface="Tahoma" panose="020B0604030504040204" pitchFamily="34" charset="0"/>
                <a:cs typeface="Tahoma" panose="020B0604030504040204" pitchFamily="34" charset="0"/>
                <a:sym typeface="Tahoma" panose="020B0604030504040204" pitchFamily="34" charset="0"/>
              </a:rPr>
              <a:t> </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Focus: la </a:t>
            </a:r>
            <a:r>
              <a:rPr lang="en-US" altLang="it-IT" sz="3200" b="1" dirty="0" err="1">
                <a:solidFill>
                  <a:srgbClr val="F28C00"/>
                </a:solidFill>
                <a:latin typeface="Tahoma" panose="020B0604030504040204" pitchFamily="34" charset="0"/>
                <a:cs typeface="Tahoma" panose="020B0604030504040204" pitchFamily="34" charset="0"/>
                <a:sym typeface="Tahoma" panose="020B0604030504040204" pitchFamily="34" charset="0"/>
              </a:rPr>
              <a:t>valutazione</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 di </a:t>
            </a:r>
            <a:r>
              <a:rPr lang="en-US" altLang="it-IT" sz="3200" b="1" dirty="0" err="1">
                <a:solidFill>
                  <a:srgbClr val="F28C00"/>
                </a:solidFill>
                <a:latin typeface="Tahoma" panose="020B0604030504040204" pitchFamily="34" charset="0"/>
                <a:cs typeface="Tahoma" panose="020B0604030504040204" pitchFamily="34" charset="0"/>
                <a:sym typeface="Tahoma" panose="020B0604030504040204" pitchFamily="34" charset="0"/>
              </a:rPr>
              <a:t>impatto</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 (2)</a:t>
            </a:r>
          </a:p>
        </p:txBody>
      </p:sp>
    </p:spTree>
    <p:extLst>
      <p:ext uri="{BB962C8B-B14F-4D97-AF65-F5344CB8AC3E}">
        <p14:creationId xmlns:p14="http://schemas.microsoft.com/office/powerpoint/2010/main" val="374264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77511F1-2FFB-462B-9D92-F2F48E7BCD1E}" type="slidenum">
              <a:rPr lang="it-IT" smtClean="0"/>
              <a:pPr>
                <a:defRPr/>
              </a:pPr>
              <a:t>6</a:t>
            </a:fld>
            <a:endParaRPr lang="it-IT"/>
          </a:p>
        </p:txBody>
      </p:sp>
      <p:pic>
        <p:nvPicPr>
          <p:cNvPr id="12291"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15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2293" name="Segnaposto contenuto 2"/>
          <p:cNvSpPr>
            <a:spLocks noGrp="1"/>
          </p:cNvSpPr>
          <p:nvPr>
            <p:ph idx="1"/>
          </p:nvPr>
        </p:nvSpPr>
        <p:spPr>
          <a:xfrm>
            <a:off x="644525" y="1781175"/>
            <a:ext cx="10293350" cy="3697288"/>
          </a:xfrm>
        </p:spPr>
        <p:txBody>
          <a:bodyPr/>
          <a:lstStyle/>
          <a:p>
            <a:r>
              <a:rPr lang="it-IT" altLang="it-IT" sz="1800"/>
              <a:t>Nel 2017 si stimano in povertà assoluta </a:t>
            </a:r>
            <a:r>
              <a:rPr lang="it-IT" altLang="it-IT" sz="1800" b="1">
                <a:solidFill>
                  <a:srgbClr val="F28C00"/>
                </a:solidFill>
              </a:rPr>
              <a:t>1 milione e 778 mila famiglie</a:t>
            </a:r>
            <a:r>
              <a:rPr lang="it-IT" altLang="it-IT" sz="1800"/>
              <a:t>, rispetto al 2016 la povertà assoluta cresce in termini sia di famiglie sia di individui.</a:t>
            </a:r>
          </a:p>
          <a:p>
            <a:r>
              <a:rPr lang="it-IT" altLang="it-IT" sz="1800"/>
              <a:t>Nel 2017 l’incidenza della </a:t>
            </a:r>
            <a:r>
              <a:rPr lang="it-IT" altLang="it-IT" sz="1800" b="1">
                <a:solidFill>
                  <a:srgbClr val="F28C00"/>
                </a:solidFill>
              </a:rPr>
              <a:t>povertà assoluta fra i minori permane elevata </a:t>
            </a:r>
            <a:r>
              <a:rPr lang="it-IT" altLang="it-IT" sz="1800"/>
              <a:t>pari al 12,1%, attestandosi al 10,5% tra le famiglie dove è presente almeno un figlio minore e rimanendo molto diffusa tra quelle con tre o più figli minori (20,9%).</a:t>
            </a:r>
          </a:p>
          <a:p>
            <a:r>
              <a:rPr lang="it-IT" altLang="it-IT" sz="1800"/>
              <a:t>L’incidenza della povertà assoluta aumenta prevalentemente nel Mezzogiorno sia per le famiglie (da 8,5% del 2016 al 10,3%) sia per gli individui (da 9,8% a 11,4%). La povertà aumenta anche nei centri e nelle periferie delle aree metropolitane del Nord.</a:t>
            </a:r>
          </a:p>
          <a:p>
            <a:r>
              <a:rPr lang="it-IT" altLang="it-IT" sz="1800"/>
              <a:t>Anche la </a:t>
            </a:r>
            <a:r>
              <a:rPr lang="it-IT" altLang="it-IT" sz="1800" b="1">
                <a:solidFill>
                  <a:srgbClr val="F28C00"/>
                </a:solidFill>
              </a:rPr>
              <a:t>povertà relativa</a:t>
            </a:r>
            <a:r>
              <a:rPr lang="it-IT" altLang="it-IT" sz="1800"/>
              <a:t> cresce rispetto al 2016. Nel 2017 riguarda 3 milioni 171 mila famiglie residenti (12,3%, contro 10,6% nel 2016), e 9 milioni 368 mila individui (15,6% contro 14,0% dell’anno precedente).</a:t>
            </a:r>
          </a:p>
          <a:p>
            <a:r>
              <a:rPr lang="it-IT" altLang="it-IT" sz="1800"/>
              <a:t>Come la povertà assoluta, la povertà relativa è più diffusa tra le famiglie con 4 componenti (19,8%) o 5 componenti e più (30,2%), soprattutto tra quelle giovani</a:t>
            </a:r>
          </a:p>
        </p:txBody>
      </p:sp>
      <p:sp>
        <p:nvSpPr>
          <p:cNvPr id="12294" name="Titolo 1"/>
          <p:cNvSpPr>
            <a:spLocks noGrp="1"/>
          </p:cNvSpPr>
          <p:nvPr>
            <p:ph type="title"/>
          </p:nvPr>
        </p:nvSpPr>
        <p:spPr>
          <a:xfrm>
            <a:off x="644525" y="155575"/>
            <a:ext cx="10835269" cy="1181100"/>
          </a:xfrm>
        </p:spPr>
        <p:txBody>
          <a:bodyPr/>
          <a:lstStyle/>
          <a:p>
            <a:pPr algn="ctr" eaLnBrk="1" hangingPunct="1"/>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rPr>
              <a:t>Alcuni Dati sulla povertà Assoluta e Relativa*</a:t>
            </a:r>
          </a:p>
        </p:txBody>
      </p:sp>
      <p:sp>
        <p:nvSpPr>
          <p:cNvPr id="12295" name="CasellaDiTesto 1"/>
          <p:cNvSpPr txBox="1">
            <a:spLocks noChangeArrowheads="1"/>
          </p:cNvSpPr>
          <p:nvPr/>
        </p:nvSpPr>
        <p:spPr bwMode="auto">
          <a:xfrm>
            <a:off x="1276350" y="5478463"/>
            <a:ext cx="44338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it-IT" altLang="it-IT" sz="900"/>
              <a:t>* Dati del report Istat del 26/06/2018</a:t>
            </a:r>
          </a:p>
        </p:txBody>
      </p:sp>
    </p:spTree>
    <p:extLst>
      <p:ext uri="{BB962C8B-B14F-4D97-AF65-F5344CB8AC3E}">
        <p14:creationId xmlns:p14="http://schemas.microsoft.com/office/powerpoint/2010/main" val="3271383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9088" y="1213163"/>
            <a:ext cx="11507787" cy="4963799"/>
          </a:xfrm>
        </p:spPr>
        <p:txBody>
          <a:bodyPr/>
          <a:lstStyle/>
          <a:p>
            <a:pPr marL="177800" indent="0">
              <a:buNone/>
              <a:defRPr/>
            </a:pPr>
            <a:r>
              <a:rPr lang="it-IT" sz="2000" dirty="0">
                <a:latin typeface="Tahoma" panose="020B0604030504040204" pitchFamily="34" charset="0"/>
                <a:ea typeface="Tahoma" panose="020B0604030504040204" pitchFamily="34" charset="0"/>
                <a:cs typeface="Tahoma" panose="020B0604030504040204" pitchFamily="34" charset="0"/>
              </a:rPr>
              <a:t>La valutazione d’impatto è </a:t>
            </a:r>
            <a:r>
              <a:rPr lang="it-IT" sz="2000" b="1" dirty="0">
                <a:latin typeface="Tahoma" panose="020B0604030504040204" pitchFamily="34" charset="0"/>
                <a:ea typeface="Tahoma" panose="020B0604030504040204" pitchFamily="34" charset="0"/>
                <a:cs typeface="Tahoma" panose="020B0604030504040204" pitchFamily="34" charset="0"/>
              </a:rPr>
              <a:t>uno strumento e non un fine</a:t>
            </a:r>
            <a:r>
              <a:rPr lang="it-IT" sz="2000" dirty="0">
                <a:latin typeface="Tahoma" panose="020B0604030504040204" pitchFamily="34" charset="0"/>
                <a:ea typeface="Tahoma" panose="020B0604030504040204" pitchFamily="34" charset="0"/>
                <a:cs typeface="Tahoma" panose="020B0604030504040204" pitchFamily="34" charset="0"/>
              </a:rPr>
              <a:t>. Non si valuta per il piacere di valutare, per ricerca accademica, per esercizio di stile. Si valuta per </a:t>
            </a:r>
            <a:r>
              <a:rPr lang="it-IT" sz="2000" b="1" dirty="0">
                <a:latin typeface="Tahoma" panose="020B0604030504040204" pitchFamily="34" charset="0"/>
                <a:ea typeface="Tahoma" panose="020B0604030504040204" pitchFamily="34" charset="0"/>
                <a:cs typeface="Tahoma" panose="020B0604030504040204" pitchFamily="34" charset="0"/>
              </a:rPr>
              <a:t>orientare all’azione</a:t>
            </a:r>
            <a:r>
              <a:rPr lang="it-IT" sz="2000" dirty="0">
                <a:latin typeface="Tahoma" panose="020B0604030504040204" pitchFamily="34" charset="0"/>
                <a:ea typeface="Tahoma" panose="020B0604030504040204" pitchFamily="34" charset="0"/>
                <a:cs typeface="Tahoma" panose="020B0604030504040204" pitchFamily="34" charset="0"/>
              </a:rPr>
              <a:t>, per offrire spunti utili alla programmazione di politiche a medio e lungo periodo.</a:t>
            </a:r>
          </a:p>
          <a:p>
            <a:pPr marL="177800" indent="0">
              <a:buNone/>
              <a:defRPr/>
            </a:pPr>
            <a:endParaRPr lang="it-IT" sz="2000" dirty="0">
              <a:latin typeface="Tahoma" panose="020B0604030504040204" pitchFamily="34" charset="0"/>
              <a:ea typeface="Tahoma" panose="020B0604030504040204" pitchFamily="34" charset="0"/>
              <a:cs typeface="Tahoma" panose="020B0604030504040204" pitchFamily="34" charset="0"/>
            </a:endParaRPr>
          </a:p>
          <a:p>
            <a:pPr marL="177800" indent="0">
              <a:buNone/>
              <a:defRPr/>
            </a:pPr>
            <a:r>
              <a:rPr lang="it-IT" sz="2000" dirty="0">
                <a:latin typeface="Tahoma" panose="020B0604030504040204" pitchFamily="34" charset="0"/>
                <a:ea typeface="Tahoma" panose="020B0604030504040204" pitchFamily="34" charset="0"/>
                <a:cs typeface="Tahoma" panose="020B0604030504040204" pitchFamily="34" charset="0"/>
              </a:rPr>
              <a:t>La valutazione di impatto non va confusa con monitoraggio e valutazione. Il monitoraggio verifica e controlla l’andamento tecnico e finanziario dei progetti, la valutazione rileva l’efficacia di una strategia, ci dice se quell’intervento ha prodotto dei cambiamenti e, se sì, di quale intensità e di quale tipologia a livello micro (destinatari) e macro (comunità). </a:t>
            </a:r>
            <a:endParaRPr lang="it-IT"/>
          </a:p>
          <a:p>
            <a:pPr marL="177800" indent="0">
              <a:buNone/>
              <a:defRPr/>
            </a:pPr>
            <a:endParaRPr lang="it-IT" sz="2000" dirty="0">
              <a:latin typeface="Tahoma" panose="020B0604030504040204" pitchFamily="34" charset="0"/>
              <a:ea typeface="Tahoma" panose="020B0604030504040204" pitchFamily="34" charset="0"/>
              <a:cs typeface="Tahoma" panose="020B0604030504040204" pitchFamily="34" charset="0"/>
            </a:endParaRPr>
          </a:p>
          <a:p>
            <a:pPr marL="177800" indent="0">
              <a:buNone/>
              <a:defRPr/>
            </a:pPr>
            <a:r>
              <a:rPr lang="it-IT" sz="2000" dirty="0">
                <a:latin typeface="Tahoma" panose="020B0604030504040204" pitchFamily="34" charset="0"/>
                <a:ea typeface="Tahoma" panose="020B0604030504040204" pitchFamily="34" charset="0"/>
                <a:cs typeface="Tahoma" panose="020B0604030504040204" pitchFamily="34" charset="0"/>
              </a:rPr>
              <a:t>Non esiste un modello migliore, un approccio e un paradigma da privilegiare. La valutazione di impatto è un abito sartoriale che i «ricercatori-scultori» cuciono a misura del progetto. Per questo la valutazione di impatto richiede </a:t>
            </a:r>
            <a:r>
              <a:rPr lang="it-IT" sz="2000" b="1" dirty="0">
                <a:latin typeface="Tahoma" panose="020B0604030504040204" pitchFamily="34" charset="0"/>
                <a:ea typeface="Tahoma" panose="020B0604030504040204" pitchFamily="34" charset="0"/>
                <a:cs typeface="Tahoma" panose="020B0604030504040204" pitchFamily="34" charset="0"/>
              </a:rPr>
              <a:t>sinergia </a:t>
            </a:r>
            <a:r>
              <a:rPr lang="it-IT" sz="2000" dirty="0">
                <a:latin typeface="Tahoma" panose="020B0604030504040204" pitchFamily="34" charset="0"/>
                <a:ea typeface="Tahoma" panose="020B0604030504040204" pitchFamily="34" charset="0"/>
                <a:cs typeface="Tahoma" panose="020B0604030504040204" pitchFamily="34" charset="0"/>
              </a:rPr>
              <a:t>nella fase di progettazione esecutiva tra ente valutatore e proponenti progettisti. Si costruisce sin dall’inizio perché si basa su indicatori di partenza, attesi e su variabili precise. </a:t>
            </a:r>
            <a:endParaRPr lang="it-IT"/>
          </a:p>
        </p:txBody>
      </p:sp>
      <p:pic>
        <p:nvPicPr>
          <p:cNvPr id="89092" name="Immagin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7" name="Shape 93"/>
          <p:cNvSpPr txBox="1">
            <a:spLocks/>
          </p:cNvSpPr>
          <p:nvPr/>
        </p:nvSpPr>
        <p:spPr bwMode="auto">
          <a:xfrm>
            <a:off x="1582738" y="287338"/>
            <a:ext cx="87280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0"/>
              </a:spcBef>
              <a:buClr>
                <a:srgbClr val="F28C00"/>
              </a:buClr>
              <a:buSzPct val="25000"/>
              <a:buFont typeface="Tahoma" panose="020B0604030504040204" pitchFamily="34" charset="0"/>
              <a:buNone/>
            </a:pPr>
            <a:r>
              <a:rPr lang="en-US" altLang="it-IT" sz="4000" dirty="0">
                <a:solidFill>
                  <a:srgbClr val="F28C00"/>
                </a:solidFill>
                <a:latin typeface="Tahoma" panose="020B0604030504040204" pitchFamily="34" charset="0"/>
                <a:cs typeface="Tahoma" panose="020B0604030504040204" pitchFamily="34" charset="0"/>
                <a:sym typeface="Tahoma" panose="020B0604030504040204" pitchFamily="34" charset="0"/>
              </a:rPr>
              <a:t> </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Focus: la </a:t>
            </a:r>
            <a:r>
              <a:rPr lang="en-US" altLang="it-IT" sz="3200" b="1" dirty="0" err="1">
                <a:solidFill>
                  <a:srgbClr val="F28C00"/>
                </a:solidFill>
                <a:latin typeface="Tahoma" panose="020B0604030504040204" pitchFamily="34" charset="0"/>
                <a:cs typeface="Tahoma" panose="020B0604030504040204" pitchFamily="34" charset="0"/>
                <a:sym typeface="Tahoma" panose="020B0604030504040204" pitchFamily="34" charset="0"/>
              </a:rPr>
              <a:t>valutazione</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 di </a:t>
            </a:r>
            <a:r>
              <a:rPr lang="en-US" altLang="it-IT" sz="3200" b="1" dirty="0" err="1">
                <a:solidFill>
                  <a:srgbClr val="F28C00"/>
                </a:solidFill>
                <a:latin typeface="Tahoma" panose="020B0604030504040204" pitchFamily="34" charset="0"/>
                <a:cs typeface="Tahoma" panose="020B0604030504040204" pitchFamily="34" charset="0"/>
                <a:sym typeface="Tahoma" panose="020B0604030504040204" pitchFamily="34" charset="0"/>
              </a:rPr>
              <a:t>impatto</a:t>
            </a:r>
            <a:r>
              <a:rPr lang="en-US" altLang="it-IT" sz="3200" b="1" dirty="0">
                <a:solidFill>
                  <a:srgbClr val="F28C00"/>
                </a:solidFill>
                <a:latin typeface="Tahoma" panose="020B0604030504040204" pitchFamily="34" charset="0"/>
                <a:cs typeface="Tahoma" panose="020B0604030504040204" pitchFamily="34" charset="0"/>
                <a:sym typeface="Tahoma" panose="020B0604030504040204" pitchFamily="34" charset="0"/>
              </a:rPr>
              <a:t> (3)</a:t>
            </a:r>
          </a:p>
        </p:txBody>
      </p:sp>
    </p:spTree>
    <p:extLst>
      <p:ext uri="{BB962C8B-B14F-4D97-AF65-F5344CB8AC3E}">
        <p14:creationId xmlns:p14="http://schemas.microsoft.com/office/powerpoint/2010/main" val="17274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44488" y="1217613"/>
            <a:ext cx="11515725" cy="4170372"/>
          </a:xfrm>
          <a:prstGeom prst="rect">
            <a:avLst/>
          </a:prstGeom>
        </p:spPr>
        <p:txBody>
          <a:bodyPr anchor="t">
            <a:spAutoFit/>
          </a:bodyPr>
          <a:lstStyle/>
          <a:p>
            <a:pPr algn="ctr" eaLnBrk="1" fontAlgn="auto" hangingPunct="1">
              <a:spcBef>
                <a:spcPts val="1200"/>
              </a:spcBef>
              <a:spcAft>
                <a:spcPts val="600"/>
              </a:spcAft>
              <a:defRPr/>
            </a:pP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Quali elementi favoriscono la sostenibilità</a:t>
            </a:r>
            <a:r>
              <a:rPr lang="it-IT" sz="20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 </a:t>
            </a: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della proposta?</a:t>
            </a:r>
          </a:p>
          <a:p>
            <a:pPr marL="342900" indent="-342900" eaLnBrk="1" fontAlgn="auto" hangingPunct="1">
              <a:spcBef>
                <a:spcPts val="600"/>
              </a:spcBef>
              <a:spcAft>
                <a:spcPts val="1200"/>
              </a:spcAft>
              <a:buFont typeface="Arial" panose="020B0604020202020204" pitchFamily="34" charset="0"/>
              <a:buChar char="•"/>
              <a:defRPr/>
            </a:pPr>
            <a:r>
              <a:rPr lang="it-IT" sz="20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Partnership solida </a:t>
            </a: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dal punto di vista economico-finanziario;</a:t>
            </a:r>
            <a:endPar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600"/>
              </a:spcBef>
              <a:spcAft>
                <a:spcPts val="1200"/>
              </a:spcAft>
              <a:buFont typeface="Arial" panose="020B0604020202020204" pitchFamily="34" charset="0"/>
              <a:buChar char="•"/>
              <a:defRPr/>
            </a:pP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Presenza di soggetti indispensabili per realizzare le attività e </a:t>
            </a: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rPr>
              <a:t/>
            </a:r>
            <a:b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per la prosecuzione dei servizi attivati.</a:t>
            </a:r>
            <a:endPar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600"/>
              </a:spcBef>
              <a:spcAft>
                <a:spcPts val="1200"/>
              </a:spcAft>
              <a:buFont typeface="Arial" panose="020B0604020202020204" pitchFamily="34" charset="0"/>
              <a:buChar char="•"/>
              <a:defRPr/>
            </a:pP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Presenza di </a:t>
            </a:r>
            <a:r>
              <a:rPr lang="it-IT" sz="20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enti co-finanziatori credibili</a:t>
            </a: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a:t>
            </a:r>
            <a:endPar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600"/>
              </a:spcBef>
              <a:spcAft>
                <a:spcPts val="1200"/>
              </a:spcAft>
              <a:buFont typeface="Arial" panose="020B0604020202020204" pitchFamily="34" charset="0"/>
              <a:buChar char="•"/>
              <a:defRPr/>
            </a:pP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Presenza di differenti enti sostenitori e fonti di finanziamento;</a:t>
            </a:r>
            <a:endPar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600"/>
              </a:spcBef>
              <a:spcAft>
                <a:spcPts val="1200"/>
              </a:spcAft>
              <a:buFont typeface="Arial" panose="020B0604020202020204" pitchFamily="34" charset="0"/>
              <a:buChar char="•"/>
              <a:defRPr/>
            </a:pPr>
            <a:r>
              <a:rPr lang="it-IT" sz="20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Previsione di introiti </a:t>
            </a: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da attività avviate durante la vita del progetto;</a:t>
            </a:r>
            <a:endPar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eaLnBrk="1" fontAlgn="auto" hangingPunct="1">
              <a:spcBef>
                <a:spcPts val="600"/>
              </a:spcBef>
              <a:spcAft>
                <a:spcPts val="1200"/>
              </a:spcAft>
              <a:buFont typeface="Arial" panose="020B0604020202020204" pitchFamily="34" charset="0"/>
              <a:buChar char="•"/>
              <a:defRPr/>
            </a:pP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Previsione di una </a:t>
            </a:r>
            <a:r>
              <a:rPr lang="it-IT" sz="2000" b="1"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strategia chiara </a:t>
            </a:r>
            <a:r>
              <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sym typeface="Arial"/>
              </a:rPr>
              <a:t>di sostenibilità delle attività, fin dalla presentazione della proposta progettuale.</a:t>
            </a:r>
            <a:endParaRPr lang="it-IT" sz="2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Shape 93"/>
          <p:cNvSpPr txBox="1">
            <a:spLocks/>
          </p:cNvSpPr>
          <p:nvPr/>
        </p:nvSpPr>
        <p:spPr>
          <a:xfrm>
            <a:off x="1582738" y="287338"/>
            <a:ext cx="8728075" cy="601662"/>
          </a:xfrm>
          <a:prstGeom prst="rect">
            <a:avLst/>
          </a:prstGeom>
          <a:noFill/>
          <a:ln>
            <a:noFill/>
          </a:ln>
        </p:spPr>
        <p:txBody>
          <a:bodyPr lIns="91425" tIns="45700" rIns="91425" bIns="45700" anchor="ctr"/>
          <a:lstStyle>
            <a:defPPr marR="0" lvl="0" algn="l" rtl="0">
              <a:lnSpc>
                <a:spcPct val="100000"/>
              </a:lnSpc>
              <a:spcBef>
                <a:spcPts val="0"/>
              </a:spcBef>
              <a:spcAft>
                <a:spcPts val="0"/>
              </a:spcAft>
            </a:defPPr>
            <a:lvl1pPr marL="0" marR="0" lvl="0"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pPr algn="ctr" eaLnBrk="1" fontAlgn="auto" hangingPunct="1">
              <a:buClr>
                <a:srgbClr val="F28C00"/>
              </a:buClr>
              <a:buSzPct val="25000"/>
              <a:buFont typeface="Tahoma"/>
              <a:buNone/>
              <a:defRPr/>
            </a:pPr>
            <a:r>
              <a:rPr lang="en-US" sz="4000" kern="0" dirty="0">
                <a:solidFill>
                  <a:srgbClr val="F28C00"/>
                </a:solidFill>
                <a:latin typeface="Tahoma"/>
                <a:ea typeface="Tahoma"/>
                <a:cs typeface="Tahoma"/>
                <a:sym typeface="Tahoma"/>
              </a:rPr>
              <a:t> </a:t>
            </a:r>
            <a:r>
              <a:rPr lang="en-US" sz="3200" b="1" kern="0" dirty="0">
                <a:solidFill>
                  <a:srgbClr val="F28C00"/>
                </a:solidFill>
                <a:latin typeface="Tahoma"/>
                <a:ea typeface="Tahoma"/>
                <a:cs typeface="Tahoma"/>
                <a:sym typeface="Tahoma"/>
              </a:rPr>
              <a:t>FOCUS: </a:t>
            </a:r>
            <a:r>
              <a:rPr lang="en-US" sz="3200" b="1" kern="0" dirty="0" err="1">
                <a:solidFill>
                  <a:srgbClr val="F28C00"/>
                </a:solidFill>
                <a:latin typeface="Tahoma"/>
                <a:ea typeface="Tahoma"/>
                <a:cs typeface="Tahoma"/>
                <a:sym typeface="Tahoma"/>
              </a:rPr>
              <a:t>sostenibilità</a:t>
            </a:r>
            <a:endParaRPr lang="en-US" sz="3200" b="1" kern="0" dirty="0">
              <a:solidFill>
                <a:srgbClr val="F28C00"/>
              </a:solidFill>
              <a:latin typeface="Tahoma"/>
              <a:ea typeface="Tahoma"/>
              <a:cs typeface="Tahoma"/>
              <a:sym typeface="Tahoma"/>
            </a:endParaRPr>
          </a:p>
        </p:txBody>
      </p:sp>
      <p:pic>
        <p:nvPicPr>
          <p:cNvPr id="92164"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Tree>
    <p:extLst>
      <p:ext uri="{BB962C8B-B14F-4D97-AF65-F5344CB8AC3E}">
        <p14:creationId xmlns:p14="http://schemas.microsoft.com/office/powerpoint/2010/main" val="42240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4F95F8-B165-46E7-A918-AE7D03A463C0}"/>
              </a:ext>
            </a:extLst>
          </p:cNvPr>
          <p:cNvSpPr>
            <a:spLocks noGrp="1"/>
          </p:cNvSpPr>
          <p:nvPr>
            <p:ph type="ctrTitle"/>
          </p:nvPr>
        </p:nvSpPr>
        <p:spPr>
          <a:xfrm>
            <a:off x="2603500" y="3481388"/>
            <a:ext cx="7138988" cy="765175"/>
          </a:xfrm>
        </p:spPr>
        <p:txBody>
          <a:bodyPr rtlCol="0">
            <a:normAutofit fontScale="90000"/>
          </a:bodyPr>
          <a:lstStyle/>
          <a:p>
            <a:pPr eaLnBrk="1" fontAlgn="auto" hangingPunct="1">
              <a:spcAft>
                <a:spcPts val="0"/>
              </a:spcAft>
              <a:defRPr/>
            </a:pPr>
            <a:r>
              <a:rPr lang="it-IT" sz="4800" b="1" dirty="0">
                <a:solidFill>
                  <a:srgbClr val="F28C00"/>
                </a:solidFill>
                <a:latin typeface="Tahoma" panose="020B0604030504040204" pitchFamily="34" charset="0"/>
                <a:ea typeface="Tahoma" panose="020B0604030504040204" pitchFamily="34" charset="0"/>
                <a:cs typeface="Tahoma" panose="020B0604030504040204" pitchFamily="34" charset="0"/>
              </a:rPr>
              <a:t>www.</a:t>
            </a:r>
            <a:r>
              <a:rPr lang="it-IT" sz="4800" b="1"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conibambini.</a:t>
            </a:r>
            <a:r>
              <a:rPr lang="it-IT" sz="4800" b="1" dirty="0">
                <a:solidFill>
                  <a:srgbClr val="F28C00"/>
                </a:solidFill>
                <a:latin typeface="Tahoma" panose="020B0604030504040204" pitchFamily="34" charset="0"/>
                <a:ea typeface="Tahoma" panose="020B0604030504040204" pitchFamily="34" charset="0"/>
                <a:cs typeface="Tahoma" panose="020B0604030504040204" pitchFamily="34" charset="0"/>
              </a:rPr>
              <a:t>org</a:t>
            </a:r>
          </a:p>
        </p:txBody>
      </p:sp>
      <p:pic>
        <p:nvPicPr>
          <p:cNvPr id="103427" name="Immagin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277813"/>
            <a:ext cx="2722562"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Immagin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8" y="5167313"/>
            <a:ext cx="12193588"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Immagin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4711700"/>
            <a:ext cx="774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Immagin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48288" y="4799013"/>
            <a:ext cx="6127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Immagin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22975" y="4799013"/>
            <a:ext cx="6254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Immagin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37350" y="4799013"/>
            <a:ext cx="6016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1E455895-0F3C-4063-B162-CD6D7CB402F5}"/>
              </a:ext>
            </a:extLst>
          </p:cNvPr>
          <p:cNvSpPr txBox="1">
            <a:spLocks/>
          </p:cNvSpPr>
          <p:nvPr/>
        </p:nvSpPr>
        <p:spPr>
          <a:xfrm>
            <a:off x="3100807" y="2819121"/>
            <a:ext cx="5988797" cy="662267"/>
          </a:xfrm>
          <a:prstGeom prst="rect">
            <a:avLst/>
          </a:prstGeom>
        </p:spPr>
        <p:style>
          <a:lnRef idx="2">
            <a:schemeClr val="accent2"/>
          </a:lnRef>
          <a:fillRef idx="1">
            <a:schemeClr val="lt1"/>
          </a:fillRef>
          <a:effectRef idx="0">
            <a:schemeClr val="accent2"/>
          </a:effectRef>
          <a:fontRef idx="minor">
            <a:schemeClr val="dk1"/>
          </a:fontRef>
        </p:style>
        <p:txBody>
          <a:bodyPr lIns="91425" tIns="91425" rIns="91425" bIns="91425" anchor="b" anchorCtr="0"/>
          <a:lstStyle>
            <a:defPPr marR="0" lvl="0" algn="l" rtl="0">
              <a:lnSpc>
                <a:spcPct val="100000"/>
              </a:lnSpc>
              <a:spcBef>
                <a:spcPts val="0"/>
              </a:spcBef>
              <a:spcAft>
                <a:spcPts val="0"/>
              </a:spcAft>
            </a:defPPr>
            <a:lvl1pPr marL="0" marR="0" lvl="0" indent="0" algn="ctr" rtl="0">
              <a:lnSpc>
                <a:spcPct val="90000"/>
              </a:lnSpc>
              <a:spcBef>
                <a:spcPts val="0"/>
              </a:spcBef>
              <a:spcAft>
                <a:spcPts val="0"/>
              </a:spcAft>
              <a:buNone/>
              <a:defRPr sz="6000" b="0" i="0" u="none" strike="noStrike" cap="none">
                <a:solidFill>
                  <a:schemeClr val="dk1"/>
                </a:solidFill>
                <a:latin typeface="Calibri"/>
                <a:ea typeface="Calibri"/>
                <a:cs typeface="Calibri"/>
                <a:sym typeface="Calibri"/>
              </a:defRPr>
            </a:lvl1pPr>
            <a:lvl2pPr marL="0" marR="0" lvl="1"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l" rtl="0">
              <a:lnSpc>
                <a:spcPct val="90000"/>
              </a:lnSpc>
              <a:spcBef>
                <a:spcPts val="0"/>
              </a:spcBef>
              <a:spcAft>
                <a:spcPts val="0"/>
              </a:spcAft>
              <a:buNone/>
              <a:defRPr sz="4400" b="0" i="0" u="none" strike="noStrike" cap="none">
                <a:solidFill>
                  <a:schemeClr val="dk1"/>
                </a:solidFill>
                <a:latin typeface="Calibri"/>
                <a:ea typeface="Calibri"/>
                <a:cs typeface="Calibri"/>
                <a:sym typeface="Calibri"/>
              </a:defRPr>
            </a:lvl9pPr>
          </a:lstStyle>
          <a:p>
            <a:r>
              <a:rPr lang="it-IT" sz="4000" i="1">
                <a:solidFill>
                  <a:srgbClr val="F28C00"/>
                </a:solidFill>
                <a:latin typeface="Tahoma"/>
                <a:ea typeface="Tahoma"/>
                <a:cs typeface="Tahoma"/>
              </a:rPr>
              <a:t>Grazie per l’attenzione.....</a:t>
            </a:r>
            <a:endParaRPr lang="it-IT" sz="4000" i="1" dirty="0">
              <a:solidFill>
                <a:srgbClr val="F28C00"/>
              </a:solidFill>
              <a:latin typeface="Tahoma"/>
              <a:ea typeface="Tahoma"/>
              <a:cs typeface="Tahoma"/>
            </a:endParaRPr>
          </a:p>
        </p:txBody>
      </p:sp>
    </p:spTree>
    <p:extLst>
      <p:ext uri="{BB962C8B-B14F-4D97-AF65-F5344CB8AC3E}">
        <p14:creationId xmlns:p14="http://schemas.microsoft.com/office/powerpoint/2010/main" val="400555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020A8CCE-B36C-4220-A845-F04F9C7F37A4}" type="slidenum">
              <a:rPr lang="it-IT" smtClean="0"/>
              <a:pPr>
                <a:defRPr/>
              </a:pPr>
              <a:t>7</a:t>
            </a:fld>
            <a:endParaRPr lang="it-IT"/>
          </a:p>
        </p:txBody>
      </p:sp>
      <p:pic>
        <p:nvPicPr>
          <p:cNvPr id="14339"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851525"/>
            <a:ext cx="26368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p:cNvSpPr txBox="1"/>
          <p:nvPr/>
        </p:nvSpPr>
        <p:spPr>
          <a:xfrm>
            <a:off x="6269038" y="6000750"/>
            <a:ext cx="5691187" cy="431800"/>
          </a:xfrm>
          <a:prstGeom prst="rect">
            <a:avLst/>
          </a:prstGeom>
          <a:noFill/>
        </p:spPr>
        <p:txBody>
          <a:bodyPr>
            <a:spAutoFit/>
          </a:bodyPr>
          <a:lstStyle/>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1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8437" name="Segnaposto contenuto 2"/>
          <p:cNvSpPr>
            <a:spLocks noGrp="1"/>
          </p:cNvSpPr>
          <p:nvPr>
            <p:ph idx="1"/>
          </p:nvPr>
        </p:nvSpPr>
        <p:spPr>
          <a:xfrm>
            <a:off x="838994" y="1766887"/>
            <a:ext cx="10293350" cy="4084638"/>
          </a:xfrm>
        </p:spPr>
        <p:txBody>
          <a:bodyPr/>
          <a:lstStyle/>
          <a:p>
            <a:pPr marL="0" indent="0" algn="just" eaLnBrk="1" hangingPunct="1">
              <a:lnSpc>
                <a:spcPct val="100000"/>
              </a:lnSpc>
              <a:buFont typeface="Arial" panose="020B0604020202020204" pitchFamily="34" charset="0"/>
              <a:buNone/>
              <a:defRPr/>
            </a:pPr>
            <a:r>
              <a:rPr lang="it-IT" altLang="it-IT" dirty="0"/>
              <a:t>I principali fattori che aiutano i minori ad emanciparsi dalle situazioni di disagio sociale ed economico sono: </a:t>
            </a:r>
          </a:p>
          <a:p>
            <a:pPr marL="0" indent="0" algn="just" eaLnBrk="1" hangingPunct="1">
              <a:lnSpc>
                <a:spcPct val="100000"/>
              </a:lnSpc>
              <a:buFont typeface="Arial" panose="020B0604020202020204" pitchFamily="34" charset="0"/>
              <a:buNone/>
              <a:defRPr/>
            </a:pPr>
            <a:endParaRPr lang="it-IT" altLang="it-IT" sz="1800" dirty="0"/>
          </a:p>
          <a:p>
            <a:pPr algn="just" eaLnBrk="1" hangingPunct="1">
              <a:lnSpc>
                <a:spcPct val="100000"/>
              </a:lnSpc>
              <a:buFont typeface="Wingdings" panose="05000000000000000000" pitchFamily="2" charset="2"/>
              <a:buChar char="Ø"/>
              <a:defRPr/>
            </a:pPr>
            <a:r>
              <a:rPr lang="it-IT" altLang="it-IT" dirty="0"/>
              <a:t>Maggior numero di minori che frequentano un asilo nido</a:t>
            </a:r>
          </a:p>
          <a:p>
            <a:pPr algn="just" eaLnBrk="1" hangingPunct="1">
              <a:lnSpc>
                <a:spcPct val="100000"/>
              </a:lnSpc>
              <a:buFont typeface="Wingdings" panose="05000000000000000000" pitchFamily="2" charset="2"/>
              <a:buChar char="Ø"/>
              <a:defRPr/>
            </a:pPr>
            <a:r>
              <a:rPr lang="it-IT" altLang="it-IT" dirty="0"/>
              <a:t>Scuole con attività extracurriculari </a:t>
            </a:r>
          </a:p>
          <a:p>
            <a:pPr algn="just" eaLnBrk="1" hangingPunct="1">
              <a:lnSpc>
                <a:spcPct val="100000"/>
              </a:lnSpc>
              <a:buFont typeface="Wingdings" panose="05000000000000000000" pitchFamily="2" charset="2"/>
              <a:buChar char="Ø"/>
              <a:defRPr/>
            </a:pPr>
            <a:r>
              <a:rPr lang="it-IT" altLang="it-IT" dirty="0"/>
              <a:t>Scuole dotate di infrastrutture adeguate </a:t>
            </a:r>
          </a:p>
          <a:p>
            <a:pPr algn="just" eaLnBrk="1" hangingPunct="1">
              <a:lnSpc>
                <a:spcPct val="100000"/>
              </a:lnSpc>
              <a:buFont typeface="Wingdings" panose="05000000000000000000" pitchFamily="2" charset="2"/>
              <a:buChar char="Ø"/>
              <a:defRPr/>
            </a:pPr>
            <a:r>
              <a:rPr lang="it-IT" altLang="it-IT" dirty="0"/>
              <a:t>Miglioramento delle relazioni tra insegnanti, genitori e studenti</a:t>
            </a:r>
          </a:p>
          <a:p>
            <a:pPr marL="0" indent="0" algn="ctr" eaLnBrk="1" hangingPunct="1">
              <a:lnSpc>
                <a:spcPct val="100000"/>
              </a:lnSpc>
              <a:buFont typeface="Arial" panose="020B0604020202020204" pitchFamily="34" charset="0"/>
              <a:buNone/>
              <a:defRPr/>
            </a:pPr>
            <a:endParaRPr lang="it-IT" altLang="it-IT" dirty="0"/>
          </a:p>
        </p:txBody>
      </p:sp>
      <p:sp>
        <p:nvSpPr>
          <p:cNvPr id="14342" name="Titolo 1"/>
          <p:cNvSpPr>
            <a:spLocks noGrp="1"/>
          </p:cNvSpPr>
          <p:nvPr>
            <p:ph type="title"/>
          </p:nvPr>
        </p:nvSpPr>
        <p:spPr>
          <a:xfrm>
            <a:off x="697117" y="380246"/>
            <a:ext cx="10809837" cy="516048"/>
          </a:xfrm>
        </p:spPr>
        <p:txBody>
          <a:bodyPr/>
          <a:lstStyle/>
          <a:p>
            <a:pPr algn="ctr" eaLnBrk="1" hangingPunct="1"/>
            <a:r>
              <a:rPr lang="it-IT" altLang="it-IT" sz="3200" b="1" dirty="0">
                <a:solidFill>
                  <a:srgbClr val="F28C00"/>
                </a:solidFill>
                <a:latin typeface="Tahoma" panose="020B0604030504040204" pitchFamily="34" charset="0"/>
                <a:ea typeface="Tahoma" panose="020B0604030504040204" pitchFamily="34" charset="0"/>
                <a:cs typeface="Tahoma" panose="020B0604030504040204" pitchFamily="34" charset="0"/>
              </a:rPr>
              <a:t>Come uscire dalla povertà educativa</a:t>
            </a:r>
          </a:p>
        </p:txBody>
      </p:sp>
    </p:spTree>
    <p:extLst>
      <p:ext uri="{BB962C8B-B14F-4D97-AF65-F5344CB8AC3E}">
        <p14:creationId xmlns:p14="http://schemas.microsoft.com/office/powerpoint/2010/main" val="167434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contenuto 2"/>
          <p:cNvSpPr>
            <a:spLocks noGrp="1"/>
          </p:cNvSpPr>
          <p:nvPr>
            <p:ph idx="1"/>
          </p:nvPr>
        </p:nvSpPr>
        <p:spPr>
          <a:xfrm>
            <a:off x="776712" y="3626528"/>
            <a:ext cx="10515600" cy="1307612"/>
          </a:xfrm>
        </p:spPr>
        <p:txBody>
          <a:bodyPr/>
          <a:lstStyle/>
          <a:p>
            <a:pPr marL="0" indent="0" algn="ctr" eaLnBrk="1" hangingPunct="1">
              <a:buFont typeface="Arial" panose="020B0604020202020204" pitchFamily="34" charset="0"/>
              <a:buNone/>
            </a:pPr>
            <a:r>
              <a:rPr lang="it-IT" altLang="it-IT" sz="2000" dirty="0">
                <a:latin typeface="Tahoma" panose="020B0604030504040204" pitchFamily="34" charset="0"/>
                <a:cs typeface="Tahoma" panose="020B0604030504040204" pitchFamily="34" charset="0"/>
              </a:rPr>
              <a:t>In via sperimentale, per gli anni 2016, 2017 e 2018, è stato istituito il «Fondo per  il  contrasto  della  povertà  educativa minorile», alimentato dai versamenti effettuati su un apposito conto corrente postale dalle Fondazioni di cui al  Decreto  Legislativo  17 maggio  1999,   n.   153, nell'ambito   della   propria   attività istituzionale.</a:t>
            </a:r>
          </a:p>
        </p:txBody>
      </p:sp>
      <p:pic>
        <p:nvPicPr>
          <p:cNvPr id="614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7" name="Titolo 1"/>
          <p:cNvSpPr txBox="1">
            <a:spLocks/>
          </p:cNvSpPr>
          <p:nvPr/>
        </p:nvSpPr>
        <p:spPr>
          <a:xfrm>
            <a:off x="743446" y="1068309"/>
            <a:ext cx="10582132" cy="4998234"/>
          </a:xfrm>
          <a:prstGeom prst="rect">
            <a:avLst/>
          </a:prstGeom>
        </p:spPr>
        <p:txBody>
          <a:bodyPr anchor="t"/>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hangingPunct="1">
              <a:defRPr/>
            </a:pPr>
            <a:r>
              <a:rPr lang="it-IT" altLang="it-IT" sz="2000" b="1" dirty="0">
                <a:solidFill>
                  <a:srgbClr val="F28C00"/>
                </a:solidFill>
                <a:latin typeface="Tahoma" panose="020B0604030504040204" pitchFamily="34" charset="0"/>
                <a:ea typeface="Tahoma" panose="020B0604030504040204" pitchFamily="34" charset="0"/>
                <a:cs typeface="Tahoma" panose="020B0604030504040204" pitchFamily="34" charset="0"/>
              </a:rPr>
              <a:t>L’impresa sociale CON I BAMBINI </a:t>
            </a:r>
            <a:r>
              <a:rPr lang="it-IT" altLang="it-IT" sz="2000" dirty="0">
                <a:latin typeface="Tahoma" panose="020B0604030504040204" pitchFamily="34" charset="0"/>
                <a:ea typeface="Tahoma" panose="020B0604030504040204" pitchFamily="34" charset="0"/>
                <a:cs typeface="Tahoma" panose="020B0604030504040204" pitchFamily="34" charset="0"/>
              </a:rPr>
              <a:t>interamente partecipata da </a:t>
            </a:r>
            <a:r>
              <a:rPr lang="it-IT" altLang="it-IT" sz="2000" b="1" dirty="0">
                <a:latin typeface="Tahoma" panose="020B0604030504040204" pitchFamily="34" charset="0"/>
                <a:ea typeface="Tahoma" panose="020B0604030504040204" pitchFamily="34" charset="0"/>
                <a:cs typeface="Tahoma" panose="020B0604030504040204" pitchFamily="34" charset="0"/>
              </a:rPr>
              <a:t>Fondazione CON IL SUD </a:t>
            </a:r>
            <a:r>
              <a:rPr lang="it-IT" sz="2000" dirty="0">
                <a:latin typeface="Tahoma" panose="020B0604030504040204" pitchFamily="34" charset="0"/>
                <a:ea typeface="Tahoma" panose="020B0604030504040204" pitchFamily="34" charset="0"/>
                <a:cs typeface="Tahoma" panose="020B0604030504040204" pitchFamily="34" charset="0"/>
              </a:rPr>
              <a:t>è stata individuata da </a:t>
            </a:r>
            <a:r>
              <a:rPr lang="it-IT" sz="2000" b="1" dirty="0">
                <a:latin typeface="Tahoma" panose="020B0604030504040204" pitchFamily="34" charset="0"/>
                <a:ea typeface="Tahoma" panose="020B0604030504040204" pitchFamily="34" charset="0"/>
                <a:cs typeface="Tahoma" panose="020B0604030504040204" pitchFamily="34" charset="0"/>
              </a:rPr>
              <a:t>Acri</a:t>
            </a:r>
            <a:r>
              <a:rPr lang="it-IT" sz="2000" dirty="0">
                <a:latin typeface="Tahoma" panose="020B0604030504040204" pitchFamily="34" charset="0"/>
                <a:ea typeface="Tahoma" panose="020B0604030504040204" pitchFamily="34" charset="0"/>
                <a:cs typeface="Tahoma" panose="020B0604030504040204" pitchFamily="34" charset="0"/>
              </a:rPr>
              <a:t> quale soggetto attuatore del:</a:t>
            </a:r>
          </a:p>
          <a:p>
            <a:pPr algn="ctr" eaLnBrk="1" hangingPunct="1">
              <a:defRPr/>
            </a:pPr>
            <a:endParaRPr lang="it-IT" altLang="it-IT" sz="2000" b="1" dirty="0">
              <a:latin typeface="Tahoma" panose="020B0604030504040204" pitchFamily="34" charset="0"/>
              <a:ea typeface="Tahoma" panose="020B0604030504040204" pitchFamily="34" charset="0"/>
              <a:cs typeface="Tahoma" panose="020B0604030504040204" pitchFamily="34" charset="0"/>
            </a:endParaRPr>
          </a:p>
          <a:p>
            <a:pPr algn="ctr" eaLnBrk="1" hangingPunct="1">
              <a:defRPr/>
            </a:pPr>
            <a:endParaRPr lang="it-IT" altLang="it-IT" sz="2000" b="1" dirty="0">
              <a:solidFill>
                <a:srgbClr val="F28C00"/>
              </a:solidFill>
              <a:latin typeface="Tahoma" panose="020B0604030504040204" pitchFamily="34" charset="0"/>
              <a:ea typeface="Tahoma" panose="020B0604030504040204" pitchFamily="34" charset="0"/>
              <a:cs typeface="Tahoma" panose="020B0604030504040204" pitchFamily="34" charset="0"/>
            </a:endParaRPr>
          </a:p>
          <a:p>
            <a:pPr algn="ctr" eaLnBrk="1" hangingPunct="1">
              <a:defRPr/>
            </a:pPr>
            <a:r>
              <a:rPr lang="it-IT" altLang="it-IT" sz="2800" b="1" dirty="0">
                <a:solidFill>
                  <a:srgbClr val="F28C00"/>
                </a:solidFill>
                <a:latin typeface="Tahoma" panose="020B0604030504040204" pitchFamily="34" charset="0"/>
                <a:ea typeface="Tahoma" panose="020B0604030504040204" pitchFamily="34" charset="0"/>
                <a:cs typeface="Tahoma" panose="020B0604030504040204" pitchFamily="34" charset="0"/>
              </a:rPr>
              <a:t>Fondo per il contrasto</a:t>
            </a:r>
            <a:br>
              <a:rPr lang="it-IT" altLang="it-IT" sz="2800" b="1" dirty="0">
                <a:solidFill>
                  <a:srgbClr val="F28C00"/>
                </a:solidFill>
                <a:latin typeface="Tahoma" panose="020B0604030504040204" pitchFamily="34" charset="0"/>
                <a:ea typeface="Tahoma" panose="020B0604030504040204" pitchFamily="34" charset="0"/>
                <a:cs typeface="Tahoma" panose="020B0604030504040204" pitchFamily="34" charset="0"/>
              </a:rPr>
            </a:br>
            <a:r>
              <a:rPr lang="it-IT" altLang="it-IT" sz="2800" b="1" dirty="0">
                <a:solidFill>
                  <a:srgbClr val="F28C00"/>
                </a:solidFill>
                <a:latin typeface="Tahoma" panose="020B0604030504040204" pitchFamily="34" charset="0"/>
                <a:ea typeface="Tahoma" panose="020B0604030504040204" pitchFamily="34" charset="0"/>
                <a:cs typeface="Tahoma" panose="020B0604030504040204" pitchFamily="34" charset="0"/>
              </a:rPr>
              <a:t> della povertà educativa minorile </a:t>
            </a:r>
            <a:endParaRPr lang="it-IT"/>
          </a:p>
          <a:p>
            <a:pPr algn="ctr" eaLnBrk="1" hangingPunct="1">
              <a:defRPr/>
            </a:pPr>
            <a:endParaRPr lang="it-IT" sz="2000" b="1" dirty="0">
              <a:solidFill>
                <a:srgbClr val="F28C00"/>
              </a:solidFill>
              <a:latin typeface="Tahoma" panose="020B0604030504040204" pitchFamily="34" charset="0"/>
              <a:ea typeface="Tahoma" panose="020B0604030504040204" pitchFamily="34" charset="0"/>
              <a:cs typeface="Tahoma" panose="020B0604030504040204" pitchFamily="34" charset="0"/>
            </a:endParaRPr>
          </a:p>
          <a:p>
            <a:pPr algn="just" eaLnBrk="1" hangingPunct="1">
              <a:defRPr/>
            </a:pPr>
            <a:r>
              <a:rPr lang="it-IT" sz="2000" dirty="0">
                <a:latin typeface="Tahoma" panose="020B0604030504040204" pitchFamily="34" charset="0"/>
                <a:ea typeface="Tahoma" panose="020B0604030504040204" pitchFamily="34" charset="0"/>
                <a:cs typeface="Tahoma" panose="020B0604030504040204" pitchFamily="34" charset="0"/>
              </a:rPr>
              <a:t>istituito con la Legge di stabilità 2016 (</a:t>
            </a:r>
            <a:r>
              <a:rPr lang="it-IT" sz="2000" b="1" dirty="0">
                <a:latin typeface="Tahoma" panose="020B0604030504040204" pitchFamily="34" charset="0"/>
                <a:ea typeface="Tahoma" panose="020B0604030504040204" pitchFamily="34" charset="0"/>
                <a:cs typeface="Tahoma" panose="020B0604030504040204" pitchFamily="34" charset="0"/>
              </a:rPr>
              <a:t>L. n. 208 del 28/12/2015 </a:t>
            </a:r>
            <a:r>
              <a:rPr lang="it-IT" sz="2000" dirty="0">
                <a:latin typeface="Tahoma" panose="020B0604030504040204" pitchFamily="34" charset="0"/>
                <a:ea typeface="Tahoma" panose="020B0604030504040204" pitchFamily="34" charset="0"/>
                <a:cs typeface="Tahoma" panose="020B0604030504040204" pitchFamily="34" charset="0"/>
              </a:rPr>
              <a:t>articolo 1, comma 392)</a:t>
            </a:r>
            <a:endParaRPr lang="it-IT" altLang="it-IT" sz="20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Shape 93"/>
          <p:cNvSpPr txBox="1">
            <a:spLocks noGrp="1"/>
          </p:cNvSpPr>
          <p:nvPr>
            <p:ph type="title"/>
          </p:nvPr>
        </p:nvSpPr>
        <p:spPr>
          <a:xfrm>
            <a:off x="1582734" y="287229"/>
            <a:ext cx="8727334" cy="602310"/>
          </a:xfrm>
          <a:prstGeom prst="rect">
            <a:avLst/>
          </a:prstGeom>
          <a:noFill/>
          <a:ln>
            <a:noFill/>
          </a:ln>
        </p:spPr>
        <p:txBody>
          <a:bodyPr lIns="91425" tIns="45700" rIns="91425" bIns="45700" anchor="ctr" anchorCtr="0">
            <a:noAutofit/>
          </a:bodyPr>
          <a:lstStyle/>
          <a:p>
            <a:pPr lvl="0" algn="ctr">
              <a:buClr>
                <a:srgbClr val="F28C00"/>
              </a:buClr>
              <a:buSzPct val="25000"/>
            </a:pP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Qualche</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parola</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sul</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fondo</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(1)</a:t>
            </a:r>
          </a:p>
        </p:txBody>
      </p:sp>
    </p:spTree>
    <p:extLst>
      <p:ext uri="{BB962C8B-B14F-4D97-AF65-F5344CB8AC3E}">
        <p14:creationId xmlns:p14="http://schemas.microsoft.com/office/powerpoint/2010/main" val="1423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ttangolo 5"/>
          <p:cNvSpPr>
            <a:spLocks noChangeArrowheads="1"/>
          </p:cNvSpPr>
          <p:nvPr/>
        </p:nvSpPr>
        <p:spPr bwMode="auto">
          <a:xfrm>
            <a:off x="852220" y="1568801"/>
            <a:ext cx="10482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it-IT" altLang="it-IT" sz="2000" dirty="0">
                <a:latin typeface="Tahoma" panose="020B0604030504040204" pitchFamily="34" charset="0"/>
                <a:cs typeface="Tahoma" panose="020B0604030504040204" pitchFamily="34" charset="0"/>
              </a:rPr>
              <a:t>Il </a:t>
            </a:r>
            <a:r>
              <a:rPr lang="it-IT" altLang="it-IT" sz="2000" b="1" dirty="0">
                <a:solidFill>
                  <a:srgbClr val="F28C00"/>
                </a:solidFill>
                <a:latin typeface="Tahoma" panose="020B0604030504040204" pitchFamily="34" charset="0"/>
                <a:cs typeface="Tahoma" panose="020B0604030504040204" pitchFamily="34" charset="0"/>
              </a:rPr>
              <a:t>Fondo per il contrasto della povertà educativa minorile </a:t>
            </a:r>
            <a:r>
              <a:rPr lang="it-IT" altLang="it-IT" sz="2000" dirty="0">
                <a:latin typeface="Tahoma" panose="020B0604030504040204" pitchFamily="34" charset="0"/>
                <a:cs typeface="Tahoma" panose="020B0604030504040204" pitchFamily="34" charset="0"/>
              </a:rPr>
              <a:t>rappresenta una </a:t>
            </a:r>
            <a:r>
              <a:rPr lang="it-IT" altLang="it-IT" sz="2000" b="1" dirty="0">
                <a:solidFill>
                  <a:srgbClr val="ED7D31"/>
                </a:solidFill>
                <a:latin typeface="Tahoma" panose="020B0604030504040204" pitchFamily="34" charset="0"/>
                <a:cs typeface="Tahoma" panose="020B0604030504040204" pitchFamily="34" charset="0"/>
              </a:rPr>
              <a:t>grande novità </a:t>
            </a:r>
            <a:r>
              <a:rPr lang="it-IT" altLang="it-IT" sz="2000" dirty="0">
                <a:latin typeface="Tahoma" panose="020B0604030504040204" pitchFamily="34" charset="0"/>
                <a:cs typeface="Tahoma" panose="020B0604030504040204" pitchFamily="34" charset="0"/>
              </a:rPr>
              <a:t>all’interno del panorama attuale (piuttosto scarso) delle innovazioni capaci di sperimentare un modello valido di welfare comunitario</a:t>
            </a:r>
            <a:endParaRPr lang="it-IT" altLang="it-IT" sz="2000" dirty="0"/>
          </a:p>
        </p:txBody>
      </p:sp>
      <p:sp>
        <p:nvSpPr>
          <p:cNvPr id="14343" name="Rettangolo 10"/>
          <p:cNvSpPr>
            <a:spLocks noChangeArrowheads="1"/>
          </p:cNvSpPr>
          <p:nvPr/>
        </p:nvSpPr>
        <p:spPr bwMode="auto">
          <a:xfrm>
            <a:off x="241300" y="3479334"/>
            <a:ext cx="363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2000" dirty="0">
                <a:latin typeface="Tahoma" panose="020B0604030504040204" pitchFamily="34" charset="0"/>
                <a:cs typeface="Tahoma" panose="020B0604030504040204" pitchFamily="34" charset="0"/>
              </a:rPr>
              <a:t>il </a:t>
            </a:r>
            <a:r>
              <a:rPr lang="it-IT" altLang="it-IT" sz="2000" b="1" dirty="0">
                <a:solidFill>
                  <a:srgbClr val="ED7D31"/>
                </a:solidFill>
                <a:latin typeface="Tahoma" panose="020B0604030504040204" pitchFamily="34" charset="0"/>
                <a:cs typeface="Tahoma" panose="020B0604030504040204" pitchFamily="34" charset="0"/>
              </a:rPr>
              <a:t>TERZO SETTORE </a:t>
            </a:r>
            <a:r>
              <a:rPr lang="it-IT" altLang="it-IT" sz="2000" dirty="0">
                <a:latin typeface="Tahoma" panose="020B0604030504040204" pitchFamily="34" charset="0"/>
                <a:cs typeface="Tahoma" panose="020B0604030504040204" pitchFamily="34" charset="0"/>
              </a:rPr>
              <a:t>è chiamato a un ruolo chiave e non da comprimario avendo la responsabilità della gestione dei progetti, dalla presentazione all’attuazione</a:t>
            </a:r>
            <a:endParaRPr lang="it-IT" altLang="it-IT" sz="2000" dirty="0"/>
          </a:p>
        </p:txBody>
      </p:sp>
      <p:sp>
        <p:nvSpPr>
          <p:cNvPr id="14344" name="Rettangolo 13"/>
          <p:cNvSpPr>
            <a:spLocks noChangeArrowheads="1"/>
          </p:cNvSpPr>
          <p:nvPr/>
        </p:nvSpPr>
        <p:spPr bwMode="auto">
          <a:xfrm>
            <a:off x="7785100" y="3479334"/>
            <a:ext cx="41179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Arial" panose="020B0604020202020204" pitchFamily="34" charset="0"/>
              <a:buNone/>
            </a:pPr>
            <a:r>
              <a:rPr lang="it-IT" altLang="it-IT" sz="2000">
                <a:latin typeface="Tahoma" panose="020B0604030504040204" pitchFamily="34" charset="0"/>
                <a:cs typeface="Tahoma" panose="020B0604030504040204" pitchFamily="34" charset="0"/>
              </a:rPr>
              <a:t>Le disponibilità finanziarie derivano da un originale meccanismo tra </a:t>
            </a:r>
            <a:r>
              <a:rPr lang="it-IT" altLang="it-IT" sz="2000" b="1">
                <a:solidFill>
                  <a:srgbClr val="ED7D31"/>
                </a:solidFill>
                <a:latin typeface="Tahoma" panose="020B0604030504040204" pitchFamily="34" charset="0"/>
                <a:cs typeface="Tahoma" panose="020B0604030504040204" pitchFamily="34" charset="0"/>
              </a:rPr>
              <a:t>risorse private </a:t>
            </a:r>
            <a:r>
              <a:rPr lang="it-IT" altLang="it-IT" sz="2000">
                <a:latin typeface="Tahoma" panose="020B0604030504040204" pitchFamily="34" charset="0"/>
                <a:cs typeface="Tahoma" panose="020B0604030504040204" pitchFamily="34" charset="0"/>
              </a:rPr>
              <a:t>(contributi delle Fondazioni di origine bancaria) </a:t>
            </a:r>
            <a:r>
              <a:rPr lang="it-IT" altLang="it-IT" sz="2000" b="1">
                <a:solidFill>
                  <a:srgbClr val="ED7D31"/>
                </a:solidFill>
                <a:latin typeface="Tahoma" panose="020B0604030504040204" pitchFamily="34" charset="0"/>
                <a:cs typeface="Tahoma" panose="020B0604030504040204" pitchFamily="34" charset="0"/>
              </a:rPr>
              <a:t>e pubbliche </a:t>
            </a:r>
            <a:r>
              <a:rPr lang="it-IT" altLang="it-IT" sz="2000">
                <a:latin typeface="Tahoma" panose="020B0604030504040204" pitchFamily="34" charset="0"/>
                <a:cs typeface="Tahoma" panose="020B0604030504040204" pitchFamily="34" charset="0"/>
              </a:rPr>
              <a:t>(agevolazioni fiscali </a:t>
            </a:r>
            <a:br>
              <a:rPr lang="it-IT" altLang="it-IT" sz="2000">
                <a:latin typeface="Tahoma" panose="020B0604030504040204" pitchFamily="34" charset="0"/>
                <a:cs typeface="Tahoma" panose="020B0604030504040204" pitchFamily="34" charset="0"/>
              </a:rPr>
            </a:br>
            <a:r>
              <a:rPr lang="it-IT" altLang="it-IT" sz="2000">
                <a:latin typeface="Tahoma" panose="020B0604030504040204" pitchFamily="34" charset="0"/>
                <a:cs typeface="Tahoma" panose="020B0604030504040204" pitchFamily="34" charset="0"/>
              </a:rPr>
              <a:t>del Governo)</a:t>
            </a:r>
          </a:p>
        </p:txBody>
      </p:sp>
      <p:sp>
        <p:nvSpPr>
          <p:cNvPr id="14345" name="Rettangolo 14"/>
          <p:cNvSpPr>
            <a:spLocks noChangeArrowheads="1"/>
          </p:cNvSpPr>
          <p:nvPr/>
        </p:nvSpPr>
        <p:spPr bwMode="auto">
          <a:xfrm>
            <a:off x="4233863" y="3479334"/>
            <a:ext cx="31908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it-IT" altLang="it-IT" sz="2000">
                <a:latin typeface="Tahoma" panose="020B0604030504040204" pitchFamily="34" charset="0"/>
                <a:cs typeface="Tahoma" panose="020B0604030504040204" pitchFamily="34" charset="0"/>
              </a:rPr>
              <a:t>Rispetto ai tradizionali interventi di prevenzione dell’abbandono scolastico, si valorizza la </a:t>
            </a:r>
            <a:r>
              <a:rPr lang="it-IT" altLang="it-IT" sz="2000" b="1">
                <a:solidFill>
                  <a:srgbClr val="ED7D31"/>
                </a:solidFill>
                <a:latin typeface="Tahoma" panose="020B0604030504040204" pitchFamily="34" charset="0"/>
                <a:cs typeface="Tahoma" panose="020B0604030504040204" pitchFamily="34" charset="0"/>
              </a:rPr>
              <a:t>comunità educante</a:t>
            </a:r>
            <a:endParaRPr lang="it-IT" altLang="it-IT" sz="2000" b="1">
              <a:solidFill>
                <a:srgbClr val="ED7D31"/>
              </a:solidFill>
            </a:endParaRPr>
          </a:p>
        </p:txBody>
      </p:sp>
      <p:pic>
        <p:nvPicPr>
          <p:cNvPr id="10"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924550"/>
            <a:ext cx="20796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asellaDiTesto 10"/>
          <p:cNvSpPr txBox="1"/>
          <p:nvPr/>
        </p:nvSpPr>
        <p:spPr>
          <a:xfrm>
            <a:off x="7315200" y="6097588"/>
            <a:ext cx="4725988" cy="400050"/>
          </a:xfrm>
          <a:prstGeom prst="rect">
            <a:avLst/>
          </a:prstGeom>
          <a:noFill/>
        </p:spPr>
        <p:txBody>
          <a:bodyPr>
            <a:spAutoFit/>
          </a:bodyPr>
          <a:lstStyle/>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Soggetto attuatore del «Fondo per il contrasto della povertà educativa minorile»</a:t>
            </a:r>
          </a:p>
          <a:p>
            <a:pPr algn="r" eaLnBrk="1" fontAlgn="auto" hangingPunct="1">
              <a:spcBef>
                <a:spcPts val="0"/>
              </a:spcBef>
              <a:spcAft>
                <a:spcPts val="0"/>
              </a:spcAft>
              <a:defRPr/>
            </a:pPr>
            <a:r>
              <a:rPr lang="it-IT" sz="1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Interamente partecipata dalla Fondazione CON IL SUD</a:t>
            </a:r>
          </a:p>
        </p:txBody>
      </p:sp>
      <p:sp>
        <p:nvSpPr>
          <p:cNvPr id="12" name="Shape 93"/>
          <p:cNvSpPr txBox="1">
            <a:spLocks noGrp="1"/>
          </p:cNvSpPr>
          <p:nvPr>
            <p:ph type="title"/>
          </p:nvPr>
        </p:nvSpPr>
        <p:spPr>
          <a:xfrm>
            <a:off x="1582734" y="287229"/>
            <a:ext cx="8727334" cy="602310"/>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F28C00"/>
              </a:buClr>
              <a:buSzPct val="25000"/>
              <a:buFont typeface="Tahoma"/>
              <a:buNone/>
            </a:pP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Qualche</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parola</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sul</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a:t>
            </a:r>
            <a:r>
              <a:rPr lang="en-US" sz="3200" b="1" dirty="0" err="1">
                <a:solidFill>
                  <a:srgbClr val="F28C00"/>
                </a:solidFill>
                <a:latin typeface="Tahoma" panose="020B0604030504040204" pitchFamily="34" charset="0"/>
                <a:ea typeface="Tahoma" panose="020B0604030504040204" pitchFamily="34" charset="0"/>
                <a:cs typeface="Tahoma" panose="020B0604030504040204" pitchFamily="34" charset="0"/>
                <a:sym typeface="Tahoma"/>
              </a:rPr>
              <a:t>fondo</a:t>
            </a:r>
            <a:r>
              <a:rPr lang="en-US" sz="3200" b="1" dirty="0">
                <a:solidFill>
                  <a:srgbClr val="F28C00"/>
                </a:solidFill>
                <a:latin typeface="Tahoma" panose="020B0604030504040204" pitchFamily="34" charset="0"/>
                <a:ea typeface="Tahoma" panose="020B0604030504040204" pitchFamily="34" charset="0"/>
                <a:cs typeface="Tahoma" panose="020B0604030504040204" pitchFamily="34" charset="0"/>
                <a:sym typeface="Tahoma"/>
              </a:rPr>
              <a:t> (2)</a:t>
            </a:r>
          </a:p>
        </p:txBody>
      </p:sp>
      <p:sp>
        <p:nvSpPr>
          <p:cNvPr id="2" name="Freccia in giù 1"/>
          <p:cNvSpPr/>
          <p:nvPr/>
        </p:nvSpPr>
        <p:spPr>
          <a:xfrm>
            <a:off x="1826536" y="2584464"/>
            <a:ext cx="461727" cy="783425"/>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in giù 13"/>
          <p:cNvSpPr/>
          <p:nvPr/>
        </p:nvSpPr>
        <p:spPr>
          <a:xfrm>
            <a:off x="5598436" y="2584463"/>
            <a:ext cx="461727" cy="783425"/>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ccia in giù 14"/>
          <p:cNvSpPr/>
          <p:nvPr/>
        </p:nvSpPr>
        <p:spPr>
          <a:xfrm>
            <a:off x="9613223" y="2584462"/>
            <a:ext cx="461727" cy="783425"/>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5398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build="p"/>
      <p:bldP spid="14344" grpId="0"/>
      <p:bldP spid="14345" grpId="0"/>
      <p:bldP spid="2" grpId="0" animBg="1"/>
      <p:bldP spid="14" grpId="0" animBg="1"/>
      <p:bldP spid="15" grpId="0" animBg="1"/>
    </p:bldLst>
  </p:timing>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1938</TotalTime>
  <Words>5537</Words>
  <Application>Microsoft Office PowerPoint</Application>
  <PresentationFormat>Widescreen</PresentationFormat>
  <Paragraphs>651</Paragraphs>
  <Slides>62</Slides>
  <Notes>39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62</vt:i4>
      </vt:variant>
    </vt:vector>
  </HeadingPairs>
  <TitlesOfParts>
    <vt:vector size="68" baseType="lpstr">
      <vt:lpstr>Segoe UI</vt:lpstr>
      <vt:lpstr>Calibri</vt:lpstr>
      <vt:lpstr>Wingdings</vt:lpstr>
      <vt:lpstr>Tahoma</vt:lpstr>
      <vt:lpstr>Arial</vt:lpstr>
      <vt:lpstr>Tema di Office</vt:lpstr>
      <vt:lpstr>BANDO  “Un passo avanti”</vt:lpstr>
      <vt:lpstr>Cos’è la “povertà educativa minorile”?</vt:lpstr>
      <vt:lpstr>Cos’è la “povertà educativa minorile”?</vt:lpstr>
      <vt:lpstr>Fattori che alimentano la Povertà Educativa’</vt:lpstr>
      <vt:lpstr>L’Osservatorio sulla Povertà Educativa’</vt:lpstr>
      <vt:lpstr>Alcuni Dati sulla povertà Assoluta e Relativa*</vt:lpstr>
      <vt:lpstr>Come uscire dalla povertà educativa</vt:lpstr>
      <vt:lpstr>Qualche parola sul fondo (1)</vt:lpstr>
      <vt:lpstr>Qualche parola sul fondo (2)</vt:lpstr>
      <vt:lpstr>Presentazione standard di PowerPoint</vt:lpstr>
      <vt:lpstr> Bandi 2016 e 2017</vt:lpstr>
      <vt:lpstr>Bando Prima Infanzia</vt:lpstr>
      <vt:lpstr>Presentazione standard di PowerPoint</vt:lpstr>
      <vt:lpstr>Presentazione standard di PowerPoint</vt:lpstr>
      <vt:lpstr>Bando Nuove Generazioni 2017</vt:lpstr>
      <vt:lpstr>Presentazione standard di PowerPoint</vt:lpstr>
      <vt:lpstr>Presentazione standard di PowerPoint</vt:lpstr>
      <vt:lpstr>Iniziativa Aree Terremotate</vt:lpstr>
      <vt:lpstr>Presentazione standard di PowerPoint</vt:lpstr>
      <vt:lpstr>Presentazione standard di PowerPoint</vt:lpstr>
      <vt:lpstr>Presentazione standard di PowerPoint</vt:lpstr>
      <vt:lpstr>Presentazione standard di PowerPoint</vt:lpstr>
      <vt:lpstr> Risorse</vt:lpstr>
      <vt:lpstr>Presentazione standard di PowerPoint</vt:lpstr>
      <vt:lpstr>Plafond regionali (Allegato 1)</vt:lpstr>
      <vt:lpstr>Presentazione standard di PowerPoint</vt:lpstr>
      <vt:lpstr>Caratteristiche delle Graduatorie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Spazio per le domande.....</vt:lpstr>
      <vt:lpstr>FOCUS: Potenziamento e ampliamento di offerta formativa e accesso ai servizi di cura/educazione</vt:lpstr>
      <vt:lpstr>FOCUS: Contrasto e prevenzione della dispersione scolastica</vt:lpstr>
      <vt:lpstr>FOCUS: Riappropriazione della scuola  e/o degli spazi comuni</vt:lpstr>
      <vt:lpstr> FOCUS: «Comunità educante» e presidi ad alta densità educativa</vt:lpstr>
      <vt:lpstr>FOCUS: Ruolo attivo degli istituti scolastici – Modello «Scuola aperta»</vt:lpstr>
      <vt:lpstr>FOCUS: Coinvolgimento attivo delle famiglie e sostegno alla genitorialità</vt:lpstr>
      <vt:lpstr>Presentazione standard di PowerPoint</vt:lpstr>
      <vt:lpstr>Presentazione standard di PowerPoint</vt:lpstr>
      <vt:lpstr>Presentazione standard di PowerPoint</vt:lpstr>
      <vt:lpstr>Presentazione standard di PowerPoint</vt:lpstr>
      <vt:lpstr>www.conibambini.org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BANDI</dc:title>
  <dc:creator>Alessandro Martina</dc:creator>
  <cp:lastModifiedBy>Maria Tersesa Serranò</cp:lastModifiedBy>
  <cp:revision>974</cp:revision>
  <cp:lastPrinted>2018-10-26T13:14:14Z</cp:lastPrinted>
  <dcterms:modified xsi:type="dcterms:W3CDTF">2018-11-12T10:26:54Z</dcterms:modified>
</cp:coreProperties>
</file>