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926638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4475"/>
            <a:ext cx="4572225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184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39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ibambini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ibambini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ibambini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iziative@conibambini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conibambini.org/faq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2044700"/>
            <a:ext cx="9144000" cy="1093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5400" b="1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 BANDI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52837"/>
            <a:ext cx="9144000" cy="42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“Fondo per il contrasto della povertà educativa minorile”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22400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06462" y="2081211"/>
            <a:ext cx="10418761" cy="3676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svolgere attività in linea con le attività del fondo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avere sede legale e/o operativa nell’area territoriale di intervento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1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Tutti i soggetti ammissibili, escluse le scuole del sistema nazionale d’istruzione, nidi e scuole di infanzia a gestione comunale diretta, dovranno: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 costituiti, da almeno due anni, in prevalenza da persone fisiche e/o associazioni, imprese sociali, cooperative sociali o loro consorzi, enti ecclesiastici e/o fondazioni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 stati costituiti da almeno due anni in forma di atto pubblico o scrittura privata autenticata/registrata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31812" y="29368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Soggetto Responsabile - Requisiti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20725" y="24447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Soggetti Partner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20725" y="3776662"/>
            <a:ext cx="10144125" cy="183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amministrazioni locali, le università e i centri di ricerca possono partecipare in qualità di partner a più di una proposta, </a:t>
            </a: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senza necessità di iscriversi sulla piattaforma online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 inserendosi nel Modulo 1 da allegare all’idea progettuale.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presenza di un soggetto profit nel partenariato è ammissibile ma </a:t>
            </a: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dovrà essere finalizzata alla ricerca del profitto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bensì all’apporto di competenze e risorse per la crescita e lo sviluppo del territorio e della società locale.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720725" y="1871661"/>
            <a:ext cx="8570911" cy="1947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tutti i soggetti ammissibili in qualità di soggetto responsabile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amministrazioni locali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università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centri di  ricerca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organizzazioni profit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17512" y="541337"/>
            <a:ext cx="11774487" cy="7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Partecipazione alle proposte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069975" y="2538411"/>
            <a:ext cx="10090149" cy="3671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partecipare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sola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come </a:t>
            </a:r>
            <a:r>
              <a:rPr lang="en-US" sz="28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8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2800" b="0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sul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Prima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Infanzia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Adolescenza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partecipare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in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qualità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partner</a:t>
            </a:r>
            <a:r>
              <a:rPr lang="en-US" sz="2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nell’altro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partecipare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qualità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partner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sola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ciascun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604337" y="1981200"/>
            <a:ext cx="2852106" cy="557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possibile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2141536" y="539750"/>
            <a:ext cx="9531349" cy="5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Caratteristiche finanziarie delle proposte – Grad.A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85924" y="2676525"/>
            <a:ext cx="98995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CONTRIBUTO: 	   	non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90%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complessivo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6738936" y="2478086"/>
            <a:ext cx="4232275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885825" y="3565525"/>
            <a:ext cx="10787062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CO-FINANZIAMENTO: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	quota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co-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finanziamento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monetario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almeno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10%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complessivo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Shape 204"/>
          <p:cNvSpPr txBox="1"/>
          <p:nvPr/>
        </p:nvSpPr>
        <p:spPr>
          <a:xfrm flipH="1">
            <a:off x="885924" y="4695825"/>
            <a:ext cx="10351500" cy="10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DURATA DEI PROGETTI: non inferiore a 24 mesi e non superiore a 36 mesi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960812" y="4427537"/>
            <a:ext cx="6727824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inferiore a 24 mesi e non superiore a 48 mesi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66750" y="4406900"/>
            <a:ext cx="31162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DURATA DEI PROGETTI: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984625" y="2447925"/>
            <a:ext cx="7353298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85%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complessivo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66750" y="2501900"/>
            <a:ext cx="33178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CONTRIBUTO: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666750" y="3468547"/>
            <a:ext cx="33178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CO-FINANZIAMENTO: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960812" y="3435350"/>
            <a:ext cx="7827961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quota di co-finanziamento monetario pari ad almeno 15% del costo complessivo del progetto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2141536" y="539750"/>
            <a:ext cx="9196387" cy="5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Caratteristiche finanziarie delle proposte – Grad.B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497012" y="365125"/>
            <a:ext cx="90550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 di ammissibilità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2812" y="2455861"/>
            <a:ext cx="10515599" cy="356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 inviate mediante formulario online entro i termini previsti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avere almeno un presidio territoriale nella regione in cui si interviene, nel caso di progetti multiregionali (graduatoria B) è richiesta una sede legale/operativa di almeno uno dei partner in ciascuna delle regioni coinvolte 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prevedere una strategia di valutazione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rispondere a tutti i requisiti relativi al partenariato, alla durata dei progetti, all’entità del contributo e del cofinanziamento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912812" y="1843086"/>
            <a:ext cx="346074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proposte dovranno: 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166812" y="38417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4000" b="0" i="0" u="none" strike="noStrike" cap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4000" b="0" i="0" u="none" strike="noStrike" cap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ammissibili</a:t>
            </a:r>
            <a:endParaRPr lang="en-US" sz="4000" b="0" i="0" u="none" strike="noStrike" cap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01687" y="2355850"/>
            <a:ext cx="10515599" cy="3687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siano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dirette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prevalentemente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attività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ricerca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studio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richiedano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finalizzati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all’acquisto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costruzione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infrastrutture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immobiliari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richiedano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eventuali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riqualificazione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ristrutturazione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percentuale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30% del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comunque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potrà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superare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500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euro)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richiedano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la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gestione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ordinaria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170326" y="1709738"/>
            <a:ext cx="8924712" cy="557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Saranno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considerate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inammissibili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735012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Tempistiche</a:t>
            </a:r>
            <a:endParaRPr lang="en-US" sz="4000" b="0" i="0" u="none" strike="noStrike" cap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2638425" y="1782761"/>
            <a:ext cx="6684961" cy="123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strutturano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2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fasi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933449" y="4475955"/>
            <a:ext cx="10317162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SECONDA FASE: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sviluppo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esecutivi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progettuali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selezionate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889000" y="2508250"/>
            <a:ext cx="10071099" cy="1385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PRIMA FASE: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presentazione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progettuali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fatta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esclusivamente</a:t>
            </a:r>
            <a:r>
              <a:rPr lang="en-US" sz="2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online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attraverso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www.conibambini.org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1550987" y="519112"/>
            <a:ext cx="8712199" cy="727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Prima fase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17512" y="2973876"/>
            <a:ext cx="11222037" cy="307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Modulo </a:t>
            </a: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0" i="1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autocertificazione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possesso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requisiti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firmata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timbrata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rappresentante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elenco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coinvolti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endParaRPr lang="en-US"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Modulo </a:t>
            </a: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contesto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bisogno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territorio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firmato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timbrato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rappresentante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739517" y="1768475"/>
            <a:ext cx="10626553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fatta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esclusivamente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online,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attraverso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www.conibambini.org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attraverso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compilazione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un </a:t>
            </a: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formulario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 quale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dovranno</a:t>
            </a:r>
            <a:r>
              <a:rPr lang="en-US" sz="1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1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allegati</a:t>
            </a:r>
            <a:r>
              <a:rPr lang="en-US" sz="1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xfrm>
            <a:off x="1847850" y="755650"/>
            <a:ext cx="9613899" cy="541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 di valutazione della Prima Fase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54012" y="2711450"/>
            <a:ext cx="10693400" cy="290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azioni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coerenti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 le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finalità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ambiti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Bando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aderenti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contesto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riferimento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coinvolgimento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nella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partnership di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competenze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di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esperienze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adeguate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realizzazione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proposti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adeguate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indicazioni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merito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sostenibilità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continuità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realizzare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strumenti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efficaci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monitoraggio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risultati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attesi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innovativi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contesti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ampia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diffusa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fenomeno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intende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contrastare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009775" y="2009775"/>
            <a:ext cx="929004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Verranno selezionate le idee che, con strategia chiara e in modo organico, prevedano: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74650" y="592137"/>
            <a:ext cx="10494961" cy="623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Risorse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898775" y="1406525"/>
            <a:ext cx="6623049" cy="14890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Fondo per il Contrasto della Povertà Educativa Minorile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 finanziaria 2016: </a:t>
            </a:r>
            <a:r>
              <a:rPr lang="en-US" sz="1800" b="1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115 milioni di euro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60425" y="3481387"/>
            <a:ext cx="4471987" cy="14065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Prima Infanzia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Fascia di età 0-6 anni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 finanziaria 2016: </a:t>
            </a:r>
            <a:r>
              <a:rPr lang="en-US" sz="28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69 milioni di euro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264275" y="3481387"/>
            <a:ext cx="4445000" cy="14033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Adolescenza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Fascia di età 11-17 anni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 finanziaria 2016: </a:t>
            </a:r>
            <a:r>
              <a:rPr lang="en-US" sz="28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46 milioni di euro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ctrTitle"/>
          </p:nvPr>
        </p:nvSpPr>
        <p:spPr>
          <a:xfrm>
            <a:off x="190500" y="625475"/>
            <a:ext cx="11537950" cy="681038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F28C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valutazione di impatto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 bwMode="auto">
          <a:xfrm>
            <a:off x="525463" y="1824038"/>
            <a:ext cx="110124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i progetti dovranno prevedere una </a:t>
            </a:r>
            <a:r>
              <a:rPr lang="it-IT" altLang="it-IT" sz="1800" b="1">
                <a:latin typeface="Tahoma" panose="020B0604030504040204" pitchFamily="34" charset="0"/>
                <a:cs typeface="Tahoma" panose="020B0604030504040204" pitchFamily="34" charset="0"/>
              </a:rPr>
              <a:t>strategia di valutazione </a:t>
            </a: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e dovranno indicare un </a:t>
            </a:r>
            <a:r>
              <a:rPr lang="it-IT" altLang="it-IT" sz="1800" b="1">
                <a:latin typeface="Tahoma" panose="020B0604030504040204" pitchFamily="34" charset="0"/>
                <a:cs typeface="Tahoma" panose="020B0604030504040204" pitchFamily="34" charset="0"/>
              </a:rPr>
              <a:t>soggetto con comprovata esperienza nel settore </a:t>
            </a: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che valuti l’andamento del progetto, i risultati conseguiti al termine delle attività e gli impatti raggiunti a due anni dalla conclusione e rendicontazione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nel caso in cui la partnership non riesca a identificare autonomamente tali soggetti, è predisposto su </a:t>
            </a:r>
            <a:r>
              <a:rPr lang="it-IT" altLang="it-IT" sz="1800" b="1">
                <a:solidFill>
                  <a:srgbClr val="F28C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www.conibambini.org</a:t>
            </a: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 un elenco di soggetti idonei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 sz="1800">
                <a:latin typeface="Tahoma" panose="020B0604030504040204" pitchFamily="34" charset="0"/>
                <a:cs typeface="Tahoma" panose="020B0604030504040204" pitchFamily="34" charset="0"/>
              </a:rPr>
              <a:t>per le attività relative alla valutazione di impatto svolte prima della conclusione del progetto, al soggetto individuato potranno essere riconosciuti rimborsi spesa documentati (viaggio, vitto e alloggio), fino ad un massimo del 2% del contributo assegnato. La coerenza e la congruità di eventuali altre spese, relative a risorse umane e acquisto di beni e servizi funzionali alla valutazione di impatto, saranno esaminate in sede di istruttoria.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9225" y="6157913"/>
            <a:ext cx="5183188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Soggetto attuatore del «Fondo per il contrasto della povertà educativa minorile»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Interamente partecipata dalla Fondazione CON IL SUD</a:t>
            </a:r>
          </a:p>
        </p:txBody>
      </p:sp>
      <p:pic>
        <p:nvPicPr>
          <p:cNvPr id="17413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4175"/>
            <a:ext cx="1433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034588" y="6219825"/>
            <a:ext cx="1754187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conibambini.</a:t>
            </a:r>
            <a:r>
              <a:rPr lang="it-IT" sz="1100" b="1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</a:t>
            </a:r>
            <a:endParaRPr lang="it-IT" sz="1100" b="1" dirty="0">
              <a:solidFill>
                <a:srgbClr val="F28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3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893886" y="365125"/>
            <a:ext cx="9078912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Seconda Fase </a:t>
            </a:r>
            <a:r>
              <a:rPr lang="en-US" sz="4000" b="1" i="0" u="none" strike="noStrike" cap="none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1" i="0" u="none" strike="noStrike" cap="none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cap="none">
              <a:solidFill>
                <a:srgbClr val="F28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2647950"/>
            <a:ext cx="10515599" cy="308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costitutivo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(per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istituti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scolastici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copia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dell’ultimo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POF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approvato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ultimi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bilanci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d’esercizio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(o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rendiconti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finanziari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approvati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(per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istituti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scolastici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ultimi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annuali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approvati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);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curriculum vitae (max 3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pagine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ciascuno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3 figure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chiave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dell’amministrazione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comunicazione</a:t>
            </a:r>
            <a:endParaRPr lang="en-US"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Modulo 2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compilato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firmato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rappresentante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dal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dirigente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scolastico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ogni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scuola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partenariato</a:t>
            </a:r>
            <a:endParaRPr lang="en-US"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casi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riqualificazione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ristrutturazione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beni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immobili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metrico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estimativo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(o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calcolo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preliminare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strutture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impianti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893887" y="1382712"/>
            <a:ext cx="9078912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selezionate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entro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60 </a:t>
            </a: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giorni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comunicazione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dell’esito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prima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fase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dovranno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sviluppate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esecutivi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inviare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online con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seguenti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documenti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641475" y="431800"/>
            <a:ext cx="9837736" cy="782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 di valutazione della Seconda Fase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509587" y="1824036"/>
            <a:ext cx="11256962" cy="433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dimostrino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coerenza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complessiva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obiettivi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ambiti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Bando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prevedano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loro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supportati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strategia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chiara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pertinente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bisogni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individuati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nonché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efficace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raggiungimento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risultati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previsti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propongano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efficaci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innovative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sviluppate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competenze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professionalità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grado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produrre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rilevante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impatto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particolare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termini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attivazione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rafforzamento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e/o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sviluppo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ruolo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educante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prevedano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partnership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ampia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competente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settore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eterogenea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ancorché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nelle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sue diverse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componenti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dimostrino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un’approfondita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conoscenza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contesto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assicurino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efficiente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utilizzo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risorse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identifichino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idonei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strumenti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monitoraggio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la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dimostrino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sostenibilità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la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tempo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dell’intervento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proposto</a:t>
            </a:r>
            <a:endParaRPr lang="en-US" sz="17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prevedano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comunicazione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efficaci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sostenibili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la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divulgazione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iniziative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17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957511" y="1173162"/>
            <a:ext cx="6361111" cy="371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Saranno privilegiate nella valutazione le proposte che: 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42950" y="1871661"/>
            <a:ext cx="10515599" cy="427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 il </a:t>
            </a:r>
            <a:r>
              <a:rPr lang="en-US" sz="20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Prima Infanzia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verrà valutato: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coinvolgimento attivo di genitori e famiglie nelle offerte di cura ed educazione per la prima infanzia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l’attivazione di reti formali e informali di genitori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 il </a:t>
            </a:r>
            <a:r>
              <a:rPr lang="en-US" sz="20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Adolescenza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invece, le proposte che: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valorizzino il ruolo della scuola quale attore centrale nel settore della crescita dei minori e delle loro famiglie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promuovano il coinvolgimento attivo delle famiglie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641475" y="431800"/>
            <a:ext cx="8007350" cy="782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Inoltre…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533525" y="625475"/>
            <a:ext cx="9975849" cy="681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Modalità di finanziamento e rendicontazione 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987425" y="2630486"/>
            <a:ext cx="10712450" cy="336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liquidazione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avviene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diversi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momenti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anticipo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25%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acconto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due diverse </a:t>
            </a:r>
            <a:r>
              <a:rPr lang="en-US" sz="1800" b="0" i="1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tranche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la prima non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25%, la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seconda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30%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previa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apposita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rendicontazione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Qualora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espressamente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sarà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possibile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concordare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liquidazione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dell’acconto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un’unica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1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tranche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45% del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endParaRPr lang="en-US"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1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saldo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base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effettivamente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sostenute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quietanzate</a:t>
            </a:r>
            <a:endParaRPr lang="en-US"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1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Tutte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sostenute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devono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dimostrate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appositi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giustificativi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quietanzati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esempio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buste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paga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fatture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ricevute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976312" y="2097086"/>
            <a:ext cx="8736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soggetto responsabile si farà carico della rendicontazione dell’intero progetto. 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58775" y="538162"/>
            <a:ext cx="11468100" cy="709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Spese non ammissibili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33400" y="1957386"/>
            <a:ext cx="11118849" cy="458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erogazione di contributi finanziari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fatture emesse da partner del progetto nei confronti di altri partner del progetto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sostenute da enti consorziati o associati ai partner del progetto non presenti tra i soggetti della partnership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contributi richiesti per il finanziamento di attività di uno qualsiasi dei soggetti della partnership non strettamente connesse alla realizzazione del progetto (es. contributi per la gestione ordinaria)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di progettazione della proposta presentata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costi generali (es. coordinamento, monitoraggio e valutazione) non riconosciuti in fase di rimodulazione del budget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per la creazione di nuovi siti internet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oneri finanziari, commissioni bancarie e ammortamenti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di struttura (es. utenze, cancelleria, ufficio)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qualsiasi costo che non dia luogo a esborso monetario (es. valorizzazione lavoro volontario, immobili messi a disposizione delle attività progettuali)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forfettarie o autocertificate 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finalizzate all’acquisto e/o alla costruzione di infrastrutture fisiche immobiliari</a:t>
            </a:r>
          </a:p>
          <a:p>
            <a:pPr marL="228600" marR="0" lvl="0" indent="-228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 per la ristrutturazione di infrastrutture fisiche immobiliari che eccedano il 30% delle spese complessive e comunque non oltre 500 mila euro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ctrTitle"/>
          </p:nvPr>
        </p:nvSpPr>
        <p:spPr>
          <a:xfrm>
            <a:off x="1587500" y="539750"/>
            <a:ext cx="9144000" cy="77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Accesso alla piattaforma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8066086" y="1722436"/>
            <a:ext cx="251459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devono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compilate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inviate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esclusivamente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online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attraverso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www.conibambini.org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attraverso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l'apposita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piattaforma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raggiungibile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dalla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sezione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800" b="1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 b="1" i="0" u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resentazione</a:t>
            </a:r>
            <a:r>
              <a:rPr lang="en-US" sz="1800" b="1" i="0" u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1800" b="1" i="0" u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lang="en-US" sz="1800" b="1" i="0" u="none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812" y="1441450"/>
            <a:ext cx="6113461" cy="436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ctrTitle"/>
          </p:nvPr>
        </p:nvSpPr>
        <p:spPr>
          <a:xfrm>
            <a:off x="1414462" y="434975"/>
            <a:ext cx="9451975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Iscrizione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04812" y="4565650"/>
            <a:ext cx="11071224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Cliccando sul pulsante 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Iscriviti come soggetto responsabile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è possibile iscriversi come “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 responsabile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e quindi predisporre un’idea progettuale.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Cliccando sul pulsante 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Iscriviti come partner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è possibile iscriversi come 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partner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quindi aderire a una partnership.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925" y="1190625"/>
            <a:ext cx="6369049" cy="31829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7" name="Shape 33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/>
          </p:nvPr>
        </p:nvSpPr>
        <p:spPr>
          <a:xfrm>
            <a:off x="1587500" y="539750"/>
            <a:ext cx="9144000" cy="682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Come ricevere supporto?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63562" y="2505075"/>
            <a:ext cx="11225212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Esclusivamente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all’indirizzo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e-mail </a:t>
            </a:r>
            <a:r>
              <a:rPr lang="en-US" sz="24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iniziative@conibambini.org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Telefonicamente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numero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06/40410100 (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 –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Attività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Istituzionali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Ulteriori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saranno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rese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disponibili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http://www.conibambini.org/faq</a:t>
            </a:r>
            <a:r>
              <a:rPr lang="en-US" sz="2400" b="0" i="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/</a:t>
            </a: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2651125" y="1704975"/>
            <a:ext cx="70802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 ricevere chiarimenti sui bandi, è possibile contattare gli uffici di Impresa Sociale Con i Bambini: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ctrTitle"/>
          </p:nvPr>
        </p:nvSpPr>
        <p:spPr>
          <a:xfrm>
            <a:off x="1587500" y="539750"/>
            <a:ext cx="9144000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Scadenze Prima Fase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1606550" y="2640011"/>
            <a:ext cx="9713911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PRIMA INFANZIA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16 </a:t>
            </a:r>
            <a:r>
              <a:rPr lang="en-US" sz="24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Gennaio</a:t>
            </a:r>
            <a:r>
              <a:rPr lang="en-US" sz="24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2017</a:t>
            </a:r>
            <a:r>
              <a:rPr lang="en-US" sz="2400" b="0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:00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606550" y="3508375"/>
            <a:ext cx="990758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ADOLESCENZA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	   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1" i="0" u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8 </a:t>
            </a:r>
            <a:r>
              <a:rPr lang="en-US" sz="24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Febbraio</a:t>
            </a:r>
            <a:r>
              <a:rPr lang="en-US" sz="24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2017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:00 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1587500" y="4454525"/>
            <a:ext cx="9144000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Calibri"/>
              <a:buNone/>
            </a:pPr>
            <a:r>
              <a:rPr lang="en-US" sz="4000" b="0" i="0" u="none" dirty="0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4000" b="0" i="1" u="none" dirty="0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>grazie per </a:t>
            </a:r>
            <a:r>
              <a:rPr lang="en-US" sz="4000" b="0" i="1" u="none" dirty="0" err="1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>l’attenzione</a:t>
            </a:r>
            <a:r>
              <a:rPr lang="en-US" sz="4000" b="0" i="1" u="none" dirty="0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012825" y="1951036"/>
            <a:ext cx="4502150" cy="2359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20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0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1" i="0" u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riferiti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territori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localizzati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un’unica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regione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con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250 </a:t>
            </a:r>
            <a:r>
              <a:rPr lang="en-US" sz="20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mila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1 </a:t>
            </a:r>
            <a:r>
              <a:rPr lang="en-US" sz="20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milione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euro.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Sono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previste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quote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minime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destinazione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risorse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regione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gruppi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regioni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269037" y="1674811"/>
            <a:ext cx="4641849" cy="2365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2000" b="1" i="0" u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0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1" i="0" u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riferiti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territori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regioni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con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1 </a:t>
            </a:r>
            <a:r>
              <a:rPr lang="en-US" sz="20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milione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euro e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en-US" sz="20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milioni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euro.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377950" y="4713287"/>
            <a:ext cx="9394824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 ogni graduatoria è assegnato il 50% della dotazione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infanzia: 34,5 milioni di euro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Bando Adolescenza: 23 milioni di euro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cxnSp>
        <p:nvCxnSpPr>
          <p:cNvPr id="110" name="Shape 110"/>
          <p:cNvCxnSpPr/>
          <p:nvPr/>
        </p:nvCxnSpPr>
        <p:spPr>
          <a:xfrm rot="10800000" flipH="1">
            <a:off x="1163637" y="4511675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76411" y="365125"/>
            <a:ext cx="9577387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Due graduatorie per ciascun bando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592137"/>
            <a:ext cx="1219200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Prima Infanzia - Obiettivo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954087" y="1954211"/>
            <a:ext cx="10031411" cy="3540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Ampliare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potenziare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educativi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di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cura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bambini di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età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compresa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0 e 6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anni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 un </a:t>
            </a:r>
            <a:r>
              <a:rPr lang="en-US" sz="3200" b="0" i="1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specifico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rivolto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bambini,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famiglie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vulnerabili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e/o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vivono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contesti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territoriali</a:t>
            </a:r>
            <a:r>
              <a:rPr lang="en-US" sz="32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disagiati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Migliorando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qualità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l’accesso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fruibilità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l’integrazione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l’innovazione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esistenti</a:t>
            </a: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885825" y="1824036"/>
            <a:ext cx="9850436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potenziamento delle condizioni di accesso ai servizi di asilo nido e scuole d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infanzia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integrazione di tutti i servizi per la prima infanzia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attivazione di offerte complementari/integrative ai servizi per la prima infanzia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azioni di sostengo della genitorialità, della maternità e della conciliazione famiglia-lavoro anche attraverso il coinvolgimento attivo di genitori e famiglie nell’offerta educativa e di cura per la prima infanzia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azioni di sviluppo e promozione della comunità educante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azioni di sostengo all’acquisizione di competenze cognitive, comportamentali e di cittadinanza dei bambini e in generale, del loro benessere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447925" y="512762"/>
            <a:ext cx="8812211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Prima Infanzia -Ambiti di intervento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Adolescenza - Obiettivo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38200" y="2085975"/>
            <a:ext cx="10669587" cy="3262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Promuovere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stimolare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prevenzione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contrasto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fenomeni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dispersione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abbandono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scolastico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nonché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situazioni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svantaggio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rischio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devianza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adolescenti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nella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fascia di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età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11-17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anni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particolare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attenzione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coloro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vivono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alta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densità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criminale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163637" y="1924050"/>
            <a:ext cx="9364661" cy="440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promozione della scuola come attore centrale della crescita dei minori in un’ottica di «scuola aperta» a tutta la comunità in forte integrazione con il Terzo Settore e le forme di auto-organizzazione di cittadini e genitori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cura degli spazi comuni come luoghi di integrazione, di cittadinanza attiva e di legalità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rafforzamento del ruolo di tutti gli attori del processo educativo (comunità educante) attraverso la diffusione di metodologie di apprendimento e strumenti didattici innovativi in particolare responsabilizzando l’intero nucleo familiare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93712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Adolescenza – Ambiti di intervento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7461" y="750887"/>
            <a:ext cx="1219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 di partecipazione </a:t>
            </a:r>
            <a:r>
              <a:rPr lang="en-US" sz="4000" b="1" i="0" u="none" strike="noStrike" cap="none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1" i="0" u="none" strike="noStrike" cap="none">
                <a:solidFill>
                  <a:srgbClr val="F28C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cap="none">
              <a:solidFill>
                <a:srgbClr val="F28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827087" y="2041525"/>
            <a:ext cx="10339387" cy="4062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progettuali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devono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presentate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partnership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costituite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 o </a:t>
            </a:r>
            <a:r>
              <a:rPr lang="en-US" sz="24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di cui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almeno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Terzo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Settore</a:t>
            </a:r>
            <a:endParaRPr lang="en-US"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ogni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partnership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4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coordinerà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rapporti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dell’intera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partnership con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l’impresa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Bambini,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anche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la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rendicontazione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spese</a:t>
            </a:r>
            <a:endParaRPr lang="en-US"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nessun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partnership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potrà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gestire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quota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50% del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Soggetto Responsabile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41362" y="2303461"/>
            <a:ext cx="10612436" cy="3540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associazione (riconosciuta o non riconosciuta)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cooperativa sociale o consorzi di cooperative sociali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 ecclesiastico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fondazione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impresa sociale (nelle forme previste dal D. Lgs. 155/2006)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scuole del sistema nazionale di istruzione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nidi e scuole di infanzia a gestione comunale diretta (solo per il Bando Infanzia)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58812" y="3940175"/>
            <a:ext cx="10515599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384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Microsoft Office PowerPoint</Application>
  <PresentationFormat>Widescreen</PresentationFormat>
  <Paragraphs>283</Paragraphs>
  <Slides>29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Calibri</vt:lpstr>
      <vt:lpstr>Tahoma</vt:lpstr>
      <vt:lpstr>Arial</vt:lpstr>
      <vt:lpstr>Tema di Office</vt:lpstr>
      <vt:lpstr>I BANDI</vt:lpstr>
      <vt:lpstr> Risorse</vt:lpstr>
      <vt:lpstr>Due graduatorie per ciascun bando</vt:lpstr>
      <vt:lpstr>Bando Prima Infanzia - Obiettivo</vt:lpstr>
      <vt:lpstr>Presentazione standard di PowerPoint</vt:lpstr>
      <vt:lpstr>Bando Adolescenza - Obiettivo</vt:lpstr>
      <vt:lpstr>Bando Adolescenza – Ambiti di intervento</vt:lpstr>
      <vt:lpstr>Criteri di partecipazione  </vt:lpstr>
      <vt:lpstr>Soggetto Responsabile</vt:lpstr>
      <vt:lpstr>Soggetto Responsabile - Requisiti</vt:lpstr>
      <vt:lpstr>Soggetti Partner</vt:lpstr>
      <vt:lpstr>Partecipazione alle proposte</vt:lpstr>
      <vt:lpstr>Caratteristiche finanziarie delle proposte – Grad.A</vt:lpstr>
      <vt:lpstr>Caratteristiche finanziarie delle proposte – Grad.B</vt:lpstr>
      <vt:lpstr>Criteri di ammissibilità</vt:lpstr>
      <vt:lpstr>Proposte non ammissibili</vt:lpstr>
      <vt:lpstr>Tempistiche</vt:lpstr>
      <vt:lpstr>Prima fase</vt:lpstr>
      <vt:lpstr>Criteri di valutazione della Prima Fase</vt:lpstr>
      <vt:lpstr>La valutazione di impatto</vt:lpstr>
      <vt:lpstr>Seconda Fase  </vt:lpstr>
      <vt:lpstr>Criteri di valutazione della Seconda Fase</vt:lpstr>
      <vt:lpstr>Inoltre…</vt:lpstr>
      <vt:lpstr>Modalità di finanziamento e rendicontazione </vt:lpstr>
      <vt:lpstr>Spese non ammissibili </vt:lpstr>
      <vt:lpstr>Accesso alla piattaforma</vt:lpstr>
      <vt:lpstr>Iscrizione</vt:lpstr>
      <vt:lpstr>Come ricevere supporto?</vt:lpstr>
      <vt:lpstr>Scadenze Prima Fase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BANDI</dc:title>
  <cp:lastModifiedBy>Alessandro Martina</cp:lastModifiedBy>
  <cp:revision>3</cp:revision>
  <dcterms:modified xsi:type="dcterms:W3CDTF">2016-11-25T10:49:04Z</dcterms:modified>
</cp:coreProperties>
</file>